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notesMasterIdLst>
    <p:notesMasterId r:id="rId22"/>
  </p:notesMasterIdLst>
  <p:sldIdLst>
    <p:sldId id="397" r:id="rId2"/>
    <p:sldId id="256" r:id="rId3"/>
    <p:sldId id="264" r:id="rId4"/>
    <p:sldId id="257" r:id="rId5"/>
    <p:sldId id="260" r:id="rId6"/>
    <p:sldId id="258" r:id="rId7"/>
    <p:sldId id="259" r:id="rId8"/>
    <p:sldId id="405" r:id="rId9"/>
    <p:sldId id="420" r:id="rId10"/>
    <p:sldId id="425" r:id="rId11"/>
    <p:sldId id="388" r:id="rId12"/>
    <p:sldId id="389" r:id="rId13"/>
    <p:sldId id="390" r:id="rId14"/>
    <p:sldId id="393" r:id="rId15"/>
    <p:sldId id="391" r:id="rId16"/>
    <p:sldId id="394" r:id="rId17"/>
    <p:sldId id="395" r:id="rId18"/>
    <p:sldId id="396" r:id="rId19"/>
    <p:sldId id="392" r:id="rId20"/>
    <p:sldId id="426" r:id="rId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5" d="100"/>
          <a:sy n="75" d="100"/>
        </p:scale>
        <p:origin x="82"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229490-5FEA-4BEE-ABFC-AA5E1D811FC1}"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FEDE3AD4-CB40-4D51-B132-E89B1001FA19}">
      <dgm:prSet/>
      <dgm:spPr/>
      <dgm:t>
        <a:bodyPr/>
        <a:lstStyle/>
        <a:p>
          <a:pPr>
            <a:defRPr cap="all"/>
          </a:pPr>
          <a:r>
            <a:rPr lang="en-GB"/>
            <a:t>What is a framework?</a:t>
          </a:r>
          <a:br>
            <a:rPr lang="en-GB"/>
          </a:br>
          <a:r>
            <a:rPr lang="en-GB"/>
            <a:t>Most used frameworks</a:t>
          </a:r>
          <a:endParaRPr lang="en-US"/>
        </a:p>
      </dgm:t>
    </dgm:pt>
    <dgm:pt modelId="{BE68967E-788D-4AE3-A2BB-3330D3759F22}" type="parTrans" cxnId="{23F5EE37-AC13-4879-BFE7-3A623DF13062}">
      <dgm:prSet/>
      <dgm:spPr/>
      <dgm:t>
        <a:bodyPr/>
        <a:lstStyle/>
        <a:p>
          <a:endParaRPr lang="en-US"/>
        </a:p>
      </dgm:t>
    </dgm:pt>
    <dgm:pt modelId="{F228FBA7-217B-4A74-B0C5-35978D52A955}" type="sibTrans" cxnId="{23F5EE37-AC13-4879-BFE7-3A623DF13062}">
      <dgm:prSet/>
      <dgm:spPr/>
      <dgm:t>
        <a:bodyPr/>
        <a:lstStyle/>
        <a:p>
          <a:endParaRPr lang="en-US"/>
        </a:p>
      </dgm:t>
    </dgm:pt>
    <dgm:pt modelId="{57ABDF50-8959-4B45-8AB0-20A4B5CDF3B2}">
      <dgm:prSet/>
      <dgm:spPr/>
      <dgm:t>
        <a:bodyPr/>
        <a:lstStyle/>
        <a:p>
          <a:pPr>
            <a:defRPr cap="all"/>
          </a:pPr>
          <a:r>
            <a:rPr lang="en-GB"/>
            <a:t>Why use a framework?</a:t>
          </a:r>
          <a:br>
            <a:rPr lang="en-GB"/>
          </a:br>
          <a:r>
            <a:rPr lang="en-GB"/>
            <a:t>Flask Framework</a:t>
          </a:r>
          <a:endParaRPr lang="en-US"/>
        </a:p>
      </dgm:t>
    </dgm:pt>
    <dgm:pt modelId="{51EB8B33-5B2E-4CD1-A123-6D321876CCBF}" type="parTrans" cxnId="{C1D95CB4-5265-4B74-9E44-9F1C97358456}">
      <dgm:prSet/>
      <dgm:spPr/>
      <dgm:t>
        <a:bodyPr/>
        <a:lstStyle/>
        <a:p>
          <a:endParaRPr lang="en-US"/>
        </a:p>
      </dgm:t>
    </dgm:pt>
    <dgm:pt modelId="{0A12685A-BB47-4495-AEA0-FB55F5E3B176}" type="sibTrans" cxnId="{C1D95CB4-5265-4B74-9E44-9F1C97358456}">
      <dgm:prSet/>
      <dgm:spPr/>
      <dgm:t>
        <a:bodyPr/>
        <a:lstStyle/>
        <a:p>
          <a:endParaRPr lang="en-US"/>
        </a:p>
      </dgm:t>
    </dgm:pt>
    <dgm:pt modelId="{3C9167DB-D87B-4BF6-A874-F946B6D815F6}">
      <dgm:prSet/>
      <dgm:spPr/>
      <dgm:t>
        <a:bodyPr/>
        <a:lstStyle/>
        <a:p>
          <a:pPr>
            <a:defRPr cap="all"/>
          </a:pPr>
          <a:r>
            <a:rPr lang="en-GB"/>
            <a:t>Our Backend API to connect OpenAI API</a:t>
          </a:r>
          <a:endParaRPr lang="en-US"/>
        </a:p>
      </dgm:t>
    </dgm:pt>
    <dgm:pt modelId="{9AB443A9-EDC9-412D-AEEF-4915630605AF}" type="parTrans" cxnId="{1FA967E5-CA20-468E-AC0F-CAB22B8DD947}">
      <dgm:prSet/>
      <dgm:spPr/>
      <dgm:t>
        <a:bodyPr/>
        <a:lstStyle/>
        <a:p>
          <a:endParaRPr lang="en-US"/>
        </a:p>
      </dgm:t>
    </dgm:pt>
    <dgm:pt modelId="{5F27347B-8911-487A-A708-6D5B5AF3D81C}" type="sibTrans" cxnId="{1FA967E5-CA20-468E-AC0F-CAB22B8DD947}">
      <dgm:prSet/>
      <dgm:spPr/>
      <dgm:t>
        <a:bodyPr/>
        <a:lstStyle/>
        <a:p>
          <a:endParaRPr lang="en-US"/>
        </a:p>
      </dgm:t>
    </dgm:pt>
    <dgm:pt modelId="{62B1242D-A51B-4CB9-AFCE-F3C5ECE2E15E}" type="pres">
      <dgm:prSet presAssocID="{5F229490-5FEA-4BEE-ABFC-AA5E1D811FC1}" presName="root" presStyleCnt="0">
        <dgm:presLayoutVars>
          <dgm:dir/>
          <dgm:resizeHandles val="exact"/>
        </dgm:presLayoutVars>
      </dgm:prSet>
      <dgm:spPr/>
    </dgm:pt>
    <dgm:pt modelId="{26CF384E-646F-45B3-B9F7-4F5AE242523D}" type="pres">
      <dgm:prSet presAssocID="{FEDE3AD4-CB40-4D51-B132-E89B1001FA19}" presName="compNode" presStyleCnt="0"/>
      <dgm:spPr/>
    </dgm:pt>
    <dgm:pt modelId="{74727EC1-3312-40D8-B4F2-36E0528AF0B7}" type="pres">
      <dgm:prSet presAssocID="{FEDE3AD4-CB40-4D51-B132-E89B1001FA19}" presName="iconBgRect" presStyleLbl="bgShp" presStyleIdx="0" presStyleCnt="3"/>
      <dgm:spPr/>
    </dgm:pt>
    <dgm:pt modelId="{FA5F87C8-1D14-4ACA-BDFE-A000AD17301C}" type="pres">
      <dgm:prSet presAssocID="{FEDE3AD4-CB40-4D51-B132-E89B1001FA1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38CE5507-F494-428F-B21A-EDBCC1196924}" type="pres">
      <dgm:prSet presAssocID="{FEDE3AD4-CB40-4D51-B132-E89B1001FA19}" presName="spaceRect" presStyleCnt="0"/>
      <dgm:spPr/>
    </dgm:pt>
    <dgm:pt modelId="{39222FDE-460E-4BA5-9441-9DD60AB02854}" type="pres">
      <dgm:prSet presAssocID="{FEDE3AD4-CB40-4D51-B132-E89B1001FA19}" presName="textRect" presStyleLbl="revTx" presStyleIdx="0" presStyleCnt="3">
        <dgm:presLayoutVars>
          <dgm:chMax val="1"/>
          <dgm:chPref val="1"/>
        </dgm:presLayoutVars>
      </dgm:prSet>
      <dgm:spPr/>
    </dgm:pt>
    <dgm:pt modelId="{D4A23D7B-9713-4B0A-B050-1B2F01125C7E}" type="pres">
      <dgm:prSet presAssocID="{F228FBA7-217B-4A74-B0C5-35978D52A955}" presName="sibTrans" presStyleCnt="0"/>
      <dgm:spPr/>
    </dgm:pt>
    <dgm:pt modelId="{B0921640-8955-4EC8-B2DD-1C910B7B890D}" type="pres">
      <dgm:prSet presAssocID="{57ABDF50-8959-4B45-8AB0-20A4B5CDF3B2}" presName="compNode" presStyleCnt="0"/>
      <dgm:spPr/>
    </dgm:pt>
    <dgm:pt modelId="{5C5EF457-D695-49A5-B55A-6CE805C867F3}" type="pres">
      <dgm:prSet presAssocID="{57ABDF50-8959-4B45-8AB0-20A4B5CDF3B2}" presName="iconBgRect" presStyleLbl="bgShp" presStyleIdx="1" presStyleCnt="3"/>
      <dgm:spPr/>
    </dgm:pt>
    <dgm:pt modelId="{C636AC56-FDD8-43AF-9E77-96D28440FDD3}" type="pres">
      <dgm:prSet presAssocID="{57ABDF50-8959-4B45-8AB0-20A4B5CDF3B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traz"/>
        </a:ext>
      </dgm:extLst>
    </dgm:pt>
    <dgm:pt modelId="{9AE48A28-7BF6-4E02-8C95-22658EA7CBD9}" type="pres">
      <dgm:prSet presAssocID="{57ABDF50-8959-4B45-8AB0-20A4B5CDF3B2}" presName="spaceRect" presStyleCnt="0"/>
      <dgm:spPr/>
    </dgm:pt>
    <dgm:pt modelId="{8D5DE98B-56B9-4AE4-96A3-DBDD21D200C3}" type="pres">
      <dgm:prSet presAssocID="{57ABDF50-8959-4B45-8AB0-20A4B5CDF3B2}" presName="textRect" presStyleLbl="revTx" presStyleIdx="1" presStyleCnt="3">
        <dgm:presLayoutVars>
          <dgm:chMax val="1"/>
          <dgm:chPref val="1"/>
        </dgm:presLayoutVars>
      </dgm:prSet>
      <dgm:spPr/>
    </dgm:pt>
    <dgm:pt modelId="{0BD913BE-5BF5-4625-A31D-A4472311033B}" type="pres">
      <dgm:prSet presAssocID="{0A12685A-BB47-4495-AEA0-FB55F5E3B176}" presName="sibTrans" presStyleCnt="0"/>
      <dgm:spPr/>
    </dgm:pt>
    <dgm:pt modelId="{4E1886D6-52D4-4F13-B2D7-09EAB748F4D8}" type="pres">
      <dgm:prSet presAssocID="{3C9167DB-D87B-4BF6-A874-F946B6D815F6}" presName="compNode" presStyleCnt="0"/>
      <dgm:spPr/>
    </dgm:pt>
    <dgm:pt modelId="{77F8FEDE-68DF-45AF-897C-D21451ED8FC0}" type="pres">
      <dgm:prSet presAssocID="{3C9167DB-D87B-4BF6-A874-F946B6D815F6}" presName="iconBgRect" presStyleLbl="bgShp" presStyleIdx="2" presStyleCnt="3"/>
      <dgm:spPr/>
    </dgm:pt>
    <dgm:pt modelId="{DCADD849-D4FD-4E16-8B81-DC4807AA4593}" type="pres">
      <dgm:prSet presAssocID="{3C9167DB-D87B-4BF6-A874-F946B6D815F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se de datos"/>
        </a:ext>
      </dgm:extLst>
    </dgm:pt>
    <dgm:pt modelId="{F1FBD111-2BAE-4E92-A753-BDB6FB62122B}" type="pres">
      <dgm:prSet presAssocID="{3C9167DB-D87B-4BF6-A874-F946B6D815F6}" presName="spaceRect" presStyleCnt="0"/>
      <dgm:spPr/>
    </dgm:pt>
    <dgm:pt modelId="{92A53140-CE7A-4F3A-9008-81CDC72AED7C}" type="pres">
      <dgm:prSet presAssocID="{3C9167DB-D87B-4BF6-A874-F946B6D815F6}" presName="textRect" presStyleLbl="revTx" presStyleIdx="2" presStyleCnt="3">
        <dgm:presLayoutVars>
          <dgm:chMax val="1"/>
          <dgm:chPref val="1"/>
        </dgm:presLayoutVars>
      </dgm:prSet>
      <dgm:spPr/>
    </dgm:pt>
  </dgm:ptLst>
  <dgm:cxnLst>
    <dgm:cxn modelId="{0D496502-9BA9-4F0D-982A-9148963D1917}" type="presOf" srcId="{57ABDF50-8959-4B45-8AB0-20A4B5CDF3B2}" destId="{8D5DE98B-56B9-4AE4-96A3-DBDD21D200C3}" srcOrd="0" destOrd="0" presId="urn:microsoft.com/office/officeart/2018/5/layout/IconCircleLabelList"/>
    <dgm:cxn modelId="{6B577131-D85B-4B4C-86EF-7F50C5CBF971}" type="presOf" srcId="{FEDE3AD4-CB40-4D51-B132-E89B1001FA19}" destId="{39222FDE-460E-4BA5-9441-9DD60AB02854}" srcOrd="0" destOrd="0" presId="urn:microsoft.com/office/officeart/2018/5/layout/IconCircleLabelList"/>
    <dgm:cxn modelId="{23F5EE37-AC13-4879-BFE7-3A623DF13062}" srcId="{5F229490-5FEA-4BEE-ABFC-AA5E1D811FC1}" destId="{FEDE3AD4-CB40-4D51-B132-E89B1001FA19}" srcOrd="0" destOrd="0" parTransId="{BE68967E-788D-4AE3-A2BB-3330D3759F22}" sibTransId="{F228FBA7-217B-4A74-B0C5-35978D52A955}"/>
    <dgm:cxn modelId="{48D85053-F1B9-4000-A582-B877E530F895}" type="presOf" srcId="{5F229490-5FEA-4BEE-ABFC-AA5E1D811FC1}" destId="{62B1242D-A51B-4CB9-AFCE-F3C5ECE2E15E}" srcOrd="0" destOrd="0" presId="urn:microsoft.com/office/officeart/2018/5/layout/IconCircleLabelList"/>
    <dgm:cxn modelId="{E7DDF775-02A3-4B6C-81A1-C39CEDBC3206}" type="presOf" srcId="{3C9167DB-D87B-4BF6-A874-F946B6D815F6}" destId="{92A53140-CE7A-4F3A-9008-81CDC72AED7C}" srcOrd="0" destOrd="0" presId="urn:microsoft.com/office/officeart/2018/5/layout/IconCircleLabelList"/>
    <dgm:cxn modelId="{C1D95CB4-5265-4B74-9E44-9F1C97358456}" srcId="{5F229490-5FEA-4BEE-ABFC-AA5E1D811FC1}" destId="{57ABDF50-8959-4B45-8AB0-20A4B5CDF3B2}" srcOrd="1" destOrd="0" parTransId="{51EB8B33-5B2E-4CD1-A123-6D321876CCBF}" sibTransId="{0A12685A-BB47-4495-AEA0-FB55F5E3B176}"/>
    <dgm:cxn modelId="{1FA967E5-CA20-468E-AC0F-CAB22B8DD947}" srcId="{5F229490-5FEA-4BEE-ABFC-AA5E1D811FC1}" destId="{3C9167DB-D87B-4BF6-A874-F946B6D815F6}" srcOrd="2" destOrd="0" parTransId="{9AB443A9-EDC9-412D-AEEF-4915630605AF}" sibTransId="{5F27347B-8911-487A-A708-6D5B5AF3D81C}"/>
    <dgm:cxn modelId="{1500D97F-93FB-4DA7-9EB1-BE5F7DAD2D72}" type="presParOf" srcId="{62B1242D-A51B-4CB9-AFCE-F3C5ECE2E15E}" destId="{26CF384E-646F-45B3-B9F7-4F5AE242523D}" srcOrd="0" destOrd="0" presId="urn:microsoft.com/office/officeart/2018/5/layout/IconCircleLabelList"/>
    <dgm:cxn modelId="{303BD717-7043-423C-9442-2140EE54ED99}" type="presParOf" srcId="{26CF384E-646F-45B3-B9F7-4F5AE242523D}" destId="{74727EC1-3312-40D8-B4F2-36E0528AF0B7}" srcOrd="0" destOrd="0" presId="urn:microsoft.com/office/officeart/2018/5/layout/IconCircleLabelList"/>
    <dgm:cxn modelId="{A840296E-3CF6-451B-AFCE-74A1F7FB561A}" type="presParOf" srcId="{26CF384E-646F-45B3-B9F7-4F5AE242523D}" destId="{FA5F87C8-1D14-4ACA-BDFE-A000AD17301C}" srcOrd="1" destOrd="0" presId="urn:microsoft.com/office/officeart/2018/5/layout/IconCircleLabelList"/>
    <dgm:cxn modelId="{D307605C-5893-4AC3-AF29-B28417A742F0}" type="presParOf" srcId="{26CF384E-646F-45B3-B9F7-4F5AE242523D}" destId="{38CE5507-F494-428F-B21A-EDBCC1196924}" srcOrd="2" destOrd="0" presId="urn:microsoft.com/office/officeart/2018/5/layout/IconCircleLabelList"/>
    <dgm:cxn modelId="{CE97E6AA-6F0D-45D9-BC64-0AD0417124F3}" type="presParOf" srcId="{26CF384E-646F-45B3-B9F7-4F5AE242523D}" destId="{39222FDE-460E-4BA5-9441-9DD60AB02854}" srcOrd="3" destOrd="0" presId="urn:microsoft.com/office/officeart/2018/5/layout/IconCircleLabelList"/>
    <dgm:cxn modelId="{202D6E7C-3C5E-42D6-B3FB-8668B56319CE}" type="presParOf" srcId="{62B1242D-A51B-4CB9-AFCE-F3C5ECE2E15E}" destId="{D4A23D7B-9713-4B0A-B050-1B2F01125C7E}" srcOrd="1" destOrd="0" presId="urn:microsoft.com/office/officeart/2018/5/layout/IconCircleLabelList"/>
    <dgm:cxn modelId="{01C87B62-7E24-4B4E-A22A-F2EE40F4C4A3}" type="presParOf" srcId="{62B1242D-A51B-4CB9-AFCE-F3C5ECE2E15E}" destId="{B0921640-8955-4EC8-B2DD-1C910B7B890D}" srcOrd="2" destOrd="0" presId="urn:microsoft.com/office/officeart/2018/5/layout/IconCircleLabelList"/>
    <dgm:cxn modelId="{99334E60-4738-46D5-BCEA-0AD072325808}" type="presParOf" srcId="{B0921640-8955-4EC8-B2DD-1C910B7B890D}" destId="{5C5EF457-D695-49A5-B55A-6CE805C867F3}" srcOrd="0" destOrd="0" presId="urn:microsoft.com/office/officeart/2018/5/layout/IconCircleLabelList"/>
    <dgm:cxn modelId="{FDB67837-7054-4081-81BB-836330440AD6}" type="presParOf" srcId="{B0921640-8955-4EC8-B2DD-1C910B7B890D}" destId="{C636AC56-FDD8-43AF-9E77-96D28440FDD3}" srcOrd="1" destOrd="0" presId="urn:microsoft.com/office/officeart/2018/5/layout/IconCircleLabelList"/>
    <dgm:cxn modelId="{32F10EFF-C53B-417C-BC2D-0A6565C8B5C9}" type="presParOf" srcId="{B0921640-8955-4EC8-B2DD-1C910B7B890D}" destId="{9AE48A28-7BF6-4E02-8C95-22658EA7CBD9}" srcOrd="2" destOrd="0" presId="urn:microsoft.com/office/officeart/2018/5/layout/IconCircleLabelList"/>
    <dgm:cxn modelId="{F4ED9DDA-006E-496D-B9FE-101335B04E37}" type="presParOf" srcId="{B0921640-8955-4EC8-B2DD-1C910B7B890D}" destId="{8D5DE98B-56B9-4AE4-96A3-DBDD21D200C3}" srcOrd="3" destOrd="0" presId="urn:microsoft.com/office/officeart/2018/5/layout/IconCircleLabelList"/>
    <dgm:cxn modelId="{848F8576-9EE8-4EEB-BE4E-E31D7E09D8AA}" type="presParOf" srcId="{62B1242D-A51B-4CB9-AFCE-F3C5ECE2E15E}" destId="{0BD913BE-5BF5-4625-A31D-A4472311033B}" srcOrd="3" destOrd="0" presId="urn:microsoft.com/office/officeart/2018/5/layout/IconCircleLabelList"/>
    <dgm:cxn modelId="{0E4D3E55-A7B7-4532-BDFC-ABB503126B76}" type="presParOf" srcId="{62B1242D-A51B-4CB9-AFCE-F3C5ECE2E15E}" destId="{4E1886D6-52D4-4F13-B2D7-09EAB748F4D8}" srcOrd="4" destOrd="0" presId="urn:microsoft.com/office/officeart/2018/5/layout/IconCircleLabelList"/>
    <dgm:cxn modelId="{96A1300E-C6C3-4D61-90C8-ACE8EF2859BC}" type="presParOf" srcId="{4E1886D6-52D4-4F13-B2D7-09EAB748F4D8}" destId="{77F8FEDE-68DF-45AF-897C-D21451ED8FC0}" srcOrd="0" destOrd="0" presId="urn:microsoft.com/office/officeart/2018/5/layout/IconCircleLabelList"/>
    <dgm:cxn modelId="{1987D3FC-71CD-4654-A5E0-1F07617C08C8}" type="presParOf" srcId="{4E1886D6-52D4-4F13-B2D7-09EAB748F4D8}" destId="{DCADD849-D4FD-4E16-8B81-DC4807AA4593}" srcOrd="1" destOrd="0" presId="urn:microsoft.com/office/officeart/2018/5/layout/IconCircleLabelList"/>
    <dgm:cxn modelId="{EEF06E79-9707-47CD-8EB2-2F24E9A5DAB8}" type="presParOf" srcId="{4E1886D6-52D4-4F13-B2D7-09EAB748F4D8}" destId="{F1FBD111-2BAE-4E92-A753-BDB6FB62122B}" srcOrd="2" destOrd="0" presId="urn:microsoft.com/office/officeart/2018/5/layout/IconCircleLabelList"/>
    <dgm:cxn modelId="{6EE36223-78D0-49EB-A1F1-52825932E030}" type="presParOf" srcId="{4E1886D6-52D4-4F13-B2D7-09EAB748F4D8}" destId="{92A53140-CE7A-4F3A-9008-81CDC72AED7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727EC1-3312-40D8-B4F2-36E0528AF0B7}">
      <dsp:nvSpPr>
        <dsp:cNvPr id="0" name=""/>
        <dsp:cNvSpPr/>
      </dsp:nvSpPr>
      <dsp:spPr>
        <a:xfrm>
          <a:off x="1190484" y="19483"/>
          <a:ext cx="1269562" cy="126956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F87C8-1D14-4ACA-BDFE-A000AD17301C}">
      <dsp:nvSpPr>
        <dsp:cNvPr id="0" name=""/>
        <dsp:cNvSpPr/>
      </dsp:nvSpPr>
      <dsp:spPr>
        <a:xfrm>
          <a:off x="1461046" y="290046"/>
          <a:ext cx="728437" cy="728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222FDE-460E-4BA5-9441-9DD60AB02854}">
      <dsp:nvSpPr>
        <dsp:cNvPr id="0" name=""/>
        <dsp:cNvSpPr/>
      </dsp:nvSpPr>
      <dsp:spPr>
        <a:xfrm>
          <a:off x="784640" y="168448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GB" sz="1200" kern="1200"/>
            <a:t>What is a framework?</a:t>
          </a:r>
          <a:br>
            <a:rPr lang="en-GB" sz="1200" kern="1200"/>
          </a:br>
          <a:r>
            <a:rPr lang="en-GB" sz="1200" kern="1200"/>
            <a:t>Most used frameworks</a:t>
          </a:r>
          <a:endParaRPr lang="en-US" sz="1200" kern="1200"/>
        </a:p>
      </dsp:txBody>
      <dsp:txXfrm>
        <a:off x="784640" y="1684483"/>
        <a:ext cx="2081250" cy="720000"/>
      </dsp:txXfrm>
    </dsp:sp>
    <dsp:sp modelId="{5C5EF457-D695-49A5-B55A-6CE805C867F3}">
      <dsp:nvSpPr>
        <dsp:cNvPr id="0" name=""/>
        <dsp:cNvSpPr/>
      </dsp:nvSpPr>
      <dsp:spPr>
        <a:xfrm>
          <a:off x="3635953" y="19483"/>
          <a:ext cx="1269562" cy="126956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36AC56-FDD8-43AF-9E77-96D28440FDD3}">
      <dsp:nvSpPr>
        <dsp:cNvPr id="0" name=""/>
        <dsp:cNvSpPr/>
      </dsp:nvSpPr>
      <dsp:spPr>
        <a:xfrm>
          <a:off x="3906515" y="290046"/>
          <a:ext cx="728437" cy="728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5DE98B-56B9-4AE4-96A3-DBDD21D200C3}">
      <dsp:nvSpPr>
        <dsp:cNvPr id="0" name=""/>
        <dsp:cNvSpPr/>
      </dsp:nvSpPr>
      <dsp:spPr>
        <a:xfrm>
          <a:off x="3230109" y="1684483"/>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GB" sz="1200" kern="1200"/>
            <a:t>Why use a framework?</a:t>
          </a:r>
          <a:br>
            <a:rPr lang="en-GB" sz="1200" kern="1200"/>
          </a:br>
          <a:r>
            <a:rPr lang="en-GB" sz="1200" kern="1200"/>
            <a:t>Flask Framework</a:t>
          </a:r>
          <a:endParaRPr lang="en-US" sz="1200" kern="1200"/>
        </a:p>
      </dsp:txBody>
      <dsp:txXfrm>
        <a:off x="3230109" y="1684483"/>
        <a:ext cx="2081250" cy="720000"/>
      </dsp:txXfrm>
    </dsp:sp>
    <dsp:sp modelId="{77F8FEDE-68DF-45AF-897C-D21451ED8FC0}">
      <dsp:nvSpPr>
        <dsp:cNvPr id="0" name=""/>
        <dsp:cNvSpPr/>
      </dsp:nvSpPr>
      <dsp:spPr>
        <a:xfrm>
          <a:off x="2413218" y="2924796"/>
          <a:ext cx="1269562" cy="126956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ADD849-D4FD-4E16-8B81-DC4807AA4593}">
      <dsp:nvSpPr>
        <dsp:cNvPr id="0" name=""/>
        <dsp:cNvSpPr/>
      </dsp:nvSpPr>
      <dsp:spPr>
        <a:xfrm>
          <a:off x="2683781" y="3195358"/>
          <a:ext cx="728437" cy="728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A53140-CE7A-4F3A-9008-81CDC72AED7C}">
      <dsp:nvSpPr>
        <dsp:cNvPr id="0" name=""/>
        <dsp:cNvSpPr/>
      </dsp:nvSpPr>
      <dsp:spPr>
        <a:xfrm>
          <a:off x="2007375" y="4589796"/>
          <a:ext cx="208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90000"/>
            </a:lnSpc>
            <a:spcBef>
              <a:spcPct val="0"/>
            </a:spcBef>
            <a:spcAft>
              <a:spcPct val="35000"/>
            </a:spcAft>
            <a:buNone/>
            <a:defRPr cap="all"/>
          </a:pPr>
          <a:r>
            <a:rPr lang="en-GB" sz="1200" kern="1200"/>
            <a:t>Our Backend API to connect OpenAI API</a:t>
          </a:r>
          <a:endParaRPr lang="en-US" sz="1200" kern="1200"/>
        </a:p>
      </dsp:txBody>
      <dsp:txXfrm>
        <a:off x="2007375" y="4589796"/>
        <a:ext cx="2081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AD86A97-554A-44AE-BD85-B71A436C5D0D}" type="datetimeFigureOut">
              <a:rPr lang="en-GB" smtClean="0"/>
              <a:pPr/>
              <a:t>22/03/2024</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940197-3691-4D67-BF5E-915F7C98FCA0}" type="slidenum">
              <a:rPr lang="en-GB" smtClean="0"/>
              <a:pPr/>
              <a:t>‹Nº›</a:t>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pPr/>
              <a:t>3/22/2024</a:t>
            </a:fld>
            <a:endParaRPr lang="en-US" dirty="0"/>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18852633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pPr/>
              <a:t>3/22/2024</a:t>
            </a:fld>
            <a:endParaRPr lang="en-US" dirty="0"/>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28076414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pPr/>
              <a:t>3/22/2024</a:t>
            </a:fld>
            <a:endParaRPr lang="en-US" dirty="0"/>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2012515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pPr/>
              <a:t>3/22/2024</a:t>
            </a:fld>
            <a:endParaRPr lang="en-US" dirty="0"/>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3541466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pPr/>
              <a:t>3/22/2024</a:t>
            </a:fld>
            <a:endParaRPr lang="en-US" dirty="0"/>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3408677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pPr/>
              <a:t>3/22/2024</a:t>
            </a:fld>
            <a:endParaRPr lang="en-US" dirty="0"/>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253473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pPr/>
              <a:t>3/22/2024</a:t>
            </a:fld>
            <a:endParaRPr lang="en-US" dirty="0"/>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1885507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pPr/>
              <a:t>3/22/2024</a:t>
            </a:fld>
            <a:endParaRPr lang="en-US" dirty="0"/>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564989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pPr/>
              <a:t>3/22/2024</a:t>
            </a:fld>
            <a:endParaRPr lang="en-US" dirty="0"/>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2736943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pPr/>
              <a:t>3/22/2024</a:t>
            </a:fld>
            <a:endParaRPr lang="en-US" dirty="0"/>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1576593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pPr/>
              <a:t>3/22/2024</a:t>
            </a:fld>
            <a:endParaRPr lang="en-US" dirty="0"/>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3581436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3/22/2024</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‹Nº›</a:t>
            </a:fld>
            <a:endParaRPr lang="en-US" dirty="0"/>
          </a:p>
        </p:txBody>
      </p:sp>
    </p:spTree>
    <p:extLst>
      <p:ext uri="{BB962C8B-B14F-4D97-AF65-F5344CB8AC3E}">
        <p14:creationId xmlns:p14="http://schemas.microsoft.com/office/powerpoint/2010/main" val="13268913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palletsprojects.com/p/werkzeug/" TargetMode="External"/><Relationship Id="rId2" Type="http://schemas.openxmlformats.org/officeDocument/2006/relationships/hyperlink" Target="https://www.palletsprojects.com/p/jinja/"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law building a card house">
            <a:extLst>
              <a:ext uri="{FF2B5EF4-FFF2-40B4-BE49-F238E27FC236}">
                <a16:creationId xmlns:a16="http://schemas.microsoft.com/office/drawing/2014/main" id="{059F3F45-9EE0-FF49-4AB2-FEA9462756AE}"/>
              </a:ext>
            </a:extLst>
          </p:cNvPr>
          <p:cNvPicPr>
            <a:picLocks noChangeAspect="1"/>
          </p:cNvPicPr>
          <p:nvPr/>
        </p:nvPicPr>
        <p:blipFill rotWithShape="1">
          <a:blip r:embed="rId2"/>
          <a:srcRect t="18412" b="39399"/>
          <a:stretch/>
        </p:blipFill>
        <p:spPr>
          <a:xfrm>
            <a:off x="9959" y="10"/>
            <a:ext cx="12191435" cy="6857989"/>
          </a:xfrm>
          <a:prstGeom prst="rect">
            <a:avLst/>
          </a:prstGeom>
        </p:spPr>
      </p:pic>
      <p:sp>
        <p:nvSpPr>
          <p:cNvPr id="27" name="Rectangle 26">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762000" y="1523999"/>
            <a:ext cx="5334000" cy="3535018"/>
          </a:xfrm>
          <a:prstGeom prst="rect">
            <a:avLst/>
          </a:prstGeom>
        </p:spPr>
        <p:txBody>
          <a:bodyPr vert="horz" lIns="91440" tIns="45720" rIns="91440" bIns="45720" rtlCol="0" anchor="ctr" anchorCtr="0">
            <a:normAutofit/>
          </a:bodyPr>
          <a:lstStyle/>
          <a:p>
            <a:pPr marL="12700"/>
            <a:r>
              <a:rPr lang="en-US" sz="3800" b="0" i="0">
                <a:solidFill>
                  <a:srgbClr val="FFFFFF"/>
                </a:solidFill>
                <a:effectLst/>
              </a:rPr>
              <a:t>Tech Venture Bootcamp</a:t>
            </a:r>
            <a:br>
              <a:rPr lang="en-US" sz="3800">
                <a:solidFill>
                  <a:srgbClr val="FFFFFF"/>
                </a:solidFill>
              </a:rPr>
            </a:br>
            <a:br>
              <a:rPr lang="en-US" sz="3800">
                <a:solidFill>
                  <a:srgbClr val="FFFFFF"/>
                </a:solidFill>
              </a:rPr>
            </a:br>
            <a:r>
              <a:rPr lang="en-US" sz="3800">
                <a:solidFill>
                  <a:srgbClr val="FFFFFF"/>
                </a:solidFill>
              </a:rPr>
              <a:t>2024</a:t>
            </a:r>
          </a:p>
        </p:txBody>
      </p:sp>
      <p:sp>
        <p:nvSpPr>
          <p:cNvPr id="4" name="object 4"/>
          <p:cNvSpPr txBox="1"/>
          <p:nvPr/>
        </p:nvSpPr>
        <p:spPr>
          <a:xfrm>
            <a:off x="762000" y="5333998"/>
            <a:ext cx="5334000" cy="762000"/>
          </a:xfrm>
          <a:prstGeom prst="rect">
            <a:avLst/>
          </a:prstGeom>
        </p:spPr>
        <p:txBody>
          <a:bodyPr vert="horz" lIns="91440" tIns="45720" rIns="91440" bIns="45720" rtlCol="0" anchor="t">
            <a:normAutofit/>
          </a:bodyPr>
          <a:lstStyle/>
          <a:p>
            <a:pPr>
              <a:lnSpc>
                <a:spcPct val="90000"/>
              </a:lnSpc>
              <a:spcBef>
                <a:spcPts val="1000"/>
              </a:spcBef>
            </a:pPr>
            <a:r>
              <a:rPr lang="en-US" sz="2400" spc="-5">
                <a:solidFill>
                  <a:srgbClr val="FFFFFF"/>
                </a:solidFill>
              </a:rPr>
              <a:t>Prof. Manoel Gadi</a:t>
            </a:r>
            <a:endParaRPr lang="en-US" sz="2400">
              <a:solidFill>
                <a:srgbClr val="FFFFFF"/>
              </a:solidFill>
            </a:endParaRPr>
          </a:p>
        </p:txBody>
      </p:sp>
      <p:sp>
        <p:nvSpPr>
          <p:cNvPr id="6" name="object 6"/>
          <p:cNvSpPr txBox="1"/>
          <p:nvPr/>
        </p:nvSpPr>
        <p:spPr>
          <a:xfrm>
            <a:off x="679025" y="6295722"/>
            <a:ext cx="233680" cy="205184"/>
          </a:xfrm>
          <a:prstGeom prst="rect">
            <a:avLst/>
          </a:prstGeom>
        </p:spPr>
        <p:txBody>
          <a:bodyPr vert="horz" wrap="square" lIns="0" tIns="0" rIns="0" bIns="0" rtlCol="0">
            <a:spAutoFit/>
          </a:bodyPr>
          <a:lstStyle/>
          <a:p>
            <a:pPr marL="38100">
              <a:lnSpc>
                <a:spcPts val="1645"/>
              </a:lnSpc>
              <a:spcAft>
                <a:spcPts val="600"/>
              </a:spcAft>
            </a:pPr>
            <a:fld id="{81D60167-4931-47E6-BA6A-407CBD079E47}" type="slidenum">
              <a:rPr sz="1400" dirty="0">
                <a:latin typeface="Arial"/>
                <a:cs typeface="Arial"/>
              </a:rPr>
              <a:pPr marL="38100">
                <a:lnSpc>
                  <a:spcPts val="1645"/>
                </a:lnSpc>
                <a:spcAft>
                  <a:spcPts val="600"/>
                </a:spcAft>
              </a:pPr>
              <a:t>1</a:t>
            </a:fld>
            <a:endParaRPr lang="es-ES" sz="1400">
              <a:latin typeface="Arial"/>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FC63E975-468C-3BF2-4191-E85924BF9357}"/>
              </a:ext>
            </a:extLst>
          </p:cNvPr>
          <p:cNvSpPr/>
          <p:nvPr/>
        </p:nvSpPr>
        <p:spPr>
          <a:xfrm>
            <a:off x="1352550" y="19050"/>
            <a:ext cx="9791700" cy="23622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 name="Marcador de texto 2">
            <a:extLst>
              <a:ext uri="{FF2B5EF4-FFF2-40B4-BE49-F238E27FC236}">
                <a16:creationId xmlns:a16="http://schemas.microsoft.com/office/drawing/2014/main" id="{831E3BE8-0FF6-4941-890A-FF63C822CCD8}"/>
              </a:ext>
            </a:extLst>
          </p:cNvPr>
          <p:cNvSpPr>
            <a:spLocks noGrp="1"/>
          </p:cNvSpPr>
          <p:nvPr>
            <p:ph type="body" idx="1"/>
          </p:nvPr>
        </p:nvSpPr>
        <p:spPr>
          <a:xfrm>
            <a:off x="326814" y="2590800"/>
            <a:ext cx="11538373" cy="3600986"/>
          </a:xfrm>
        </p:spPr>
        <p:txBody>
          <a:bodyPr>
            <a:normAutofit/>
          </a:bodyPr>
          <a:lstStyle/>
          <a:p>
            <a:endParaRPr lang="en-US" dirty="0"/>
          </a:p>
          <a:p>
            <a:pPr algn="ctr"/>
            <a:r>
              <a:rPr lang="en-US" dirty="0"/>
              <a:t>Flask depends ONLY on the </a:t>
            </a:r>
            <a:r>
              <a:rPr lang="en-US" dirty="0">
                <a:hlinkClick r:id="rId2"/>
              </a:rPr>
              <a:t>Jinja</a:t>
            </a:r>
            <a:r>
              <a:rPr lang="en-US" dirty="0"/>
              <a:t> template engine and the </a:t>
            </a:r>
            <a:r>
              <a:rPr lang="en-US" dirty="0" err="1">
                <a:hlinkClick r:id="rId3"/>
              </a:rPr>
              <a:t>Werkzeug</a:t>
            </a:r>
            <a:r>
              <a:rPr lang="en-US" dirty="0"/>
              <a:t> WSGI toolkit. </a:t>
            </a:r>
          </a:p>
          <a:p>
            <a:endParaRPr lang="en-US" dirty="0"/>
          </a:p>
        </p:txBody>
      </p:sp>
      <p:pic>
        <p:nvPicPr>
          <p:cNvPr id="1026" name="Picture 2" descr="Flask: web development, one drop at a time">
            <a:extLst>
              <a:ext uri="{FF2B5EF4-FFF2-40B4-BE49-F238E27FC236}">
                <a16:creationId xmlns:a16="http://schemas.microsoft.com/office/drawing/2014/main" id="{79D18F84-740D-4DCE-A50C-E0307EA512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1" y="609600"/>
            <a:ext cx="53213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404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75252" y="1632567"/>
            <a:ext cx="6096000" cy="507831"/>
          </a:xfrm>
          <a:prstGeom prst="rect">
            <a:avLst/>
          </a:prstGeom>
        </p:spPr>
        <p:txBody>
          <a:bodyPr>
            <a:spAutoFit/>
          </a:bodyPr>
          <a:lstStyle/>
          <a:p>
            <a:r>
              <a:rPr lang="es-ES" sz="1350" dirty="0" err="1"/>
              <a:t>def</a:t>
            </a:r>
            <a:r>
              <a:rPr lang="es-ES" sz="1350" dirty="0"/>
              <a:t> </a:t>
            </a:r>
            <a:r>
              <a:rPr lang="es-ES" sz="1350" dirty="0" err="1"/>
              <a:t>index</a:t>
            </a:r>
            <a:r>
              <a:rPr lang="es-ES" sz="1350" dirty="0"/>
              <a:t>():</a:t>
            </a:r>
          </a:p>
          <a:p>
            <a:r>
              <a:rPr lang="es-ES" sz="1350" dirty="0"/>
              <a:t>    </a:t>
            </a:r>
            <a:r>
              <a:rPr lang="es-ES" sz="1350" dirty="0" err="1"/>
              <a:t>return</a:t>
            </a:r>
            <a:r>
              <a:rPr lang="es-ES" sz="1350" dirty="0"/>
              <a:t> "</a:t>
            </a:r>
            <a:r>
              <a:rPr lang="es-ES" sz="1350" dirty="0" err="1"/>
              <a:t>Hello</a:t>
            </a:r>
            <a:r>
              <a:rPr lang="es-ES" sz="1350" dirty="0"/>
              <a:t> </a:t>
            </a:r>
            <a:r>
              <a:rPr lang="es-ES" sz="1350" dirty="0" err="1"/>
              <a:t>World</a:t>
            </a:r>
            <a:r>
              <a:rPr lang="es-ES" sz="1350" dirty="0"/>
              <a:t>"</a:t>
            </a:r>
          </a:p>
        </p:txBody>
      </p:sp>
      <p:pic>
        <p:nvPicPr>
          <p:cNvPr id="1026" name="Picture 2" descr="Image result for pyth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6575" y="1103662"/>
            <a:ext cx="2480864" cy="6284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ython func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0065" y="2619640"/>
            <a:ext cx="6953251" cy="1900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9678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75252" y="1632567"/>
            <a:ext cx="6096000" cy="507831"/>
          </a:xfrm>
          <a:prstGeom prst="rect">
            <a:avLst/>
          </a:prstGeom>
        </p:spPr>
        <p:txBody>
          <a:bodyPr>
            <a:spAutoFit/>
          </a:bodyPr>
          <a:lstStyle/>
          <a:p>
            <a:r>
              <a:rPr lang="es-ES" sz="1350" dirty="0" err="1"/>
              <a:t>def</a:t>
            </a:r>
            <a:r>
              <a:rPr lang="es-ES" sz="1350" dirty="0"/>
              <a:t> </a:t>
            </a:r>
            <a:r>
              <a:rPr lang="es-ES" sz="1350" dirty="0" err="1"/>
              <a:t>index</a:t>
            </a:r>
            <a:r>
              <a:rPr lang="es-ES" sz="1350" dirty="0"/>
              <a:t>():</a:t>
            </a:r>
          </a:p>
          <a:p>
            <a:r>
              <a:rPr lang="es-ES" sz="1350" dirty="0"/>
              <a:t>    </a:t>
            </a:r>
            <a:r>
              <a:rPr lang="es-ES" sz="1350" dirty="0" err="1"/>
              <a:t>return</a:t>
            </a:r>
            <a:r>
              <a:rPr lang="es-ES" sz="1350" dirty="0"/>
              <a:t> "</a:t>
            </a:r>
            <a:r>
              <a:rPr lang="es-ES" sz="1350" dirty="0" err="1"/>
              <a:t>Hello</a:t>
            </a:r>
            <a:r>
              <a:rPr lang="es-ES" sz="1350" dirty="0"/>
              <a:t> </a:t>
            </a:r>
            <a:r>
              <a:rPr lang="es-ES" sz="1350" dirty="0" err="1"/>
              <a:t>World</a:t>
            </a:r>
            <a:r>
              <a:rPr lang="es-ES" sz="1350" dirty="0"/>
              <a:t>"</a:t>
            </a:r>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399" y="2555821"/>
            <a:ext cx="1060508" cy="7953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pyth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018" y="3182673"/>
            <a:ext cx="1327929" cy="33640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4" cstate="print"/>
          <a:stretch>
            <a:fillRect/>
          </a:stretch>
        </p:blipFill>
        <p:spPr>
          <a:xfrm>
            <a:off x="3992488" y="2266597"/>
            <a:ext cx="2651752" cy="1084808"/>
          </a:xfrm>
          <a:prstGeom prst="rect">
            <a:avLst/>
          </a:prstGeom>
        </p:spPr>
      </p:pic>
      <p:cxnSp>
        <p:nvCxnSpPr>
          <p:cNvPr id="6" name="Conector recto de flecha 5"/>
          <p:cNvCxnSpPr/>
          <p:nvPr/>
        </p:nvCxnSpPr>
        <p:spPr>
          <a:xfrm>
            <a:off x="3288503" y="3351404"/>
            <a:ext cx="4337515"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Image result for brows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16593" y="1508476"/>
            <a:ext cx="2632108" cy="7896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8813" y="3505704"/>
            <a:ext cx="1482489" cy="111186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recto de flecha 16"/>
          <p:cNvCxnSpPr/>
          <p:nvPr/>
        </p:nvCxnSpPr>
        <p:spPr>
          <a:xfrm flipV="1">
            <a:off x="8373980" y="2298109"/>
            <a:ext cx="842613" cy="40109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8429379" y="3181753"/>
            <a:ext cx="910228" cy="32395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rot="19910616">
            <a:off x="8343973" y="1888661"/>
            <a:ext cx="427040" cy="692497"/>
          </a:xfrm>
          <a:prstGeom prst="rect">
            <a:avLst/>
          </a:prstGeom>
          <a:noFill/>
        </p:spPr>
        <p:txBody>
          <a:bodyPr wrap="none" lIns="68580" tIns="34290" rIns="68580" bIns="34290">
            <a:spAutoFit/>
          </a:bodyPr>
          <a:lstStyle/>
          <a:p>
            <a:pPr algn="ctr"/>
            <a:r>
              <a:rPr lang="es-ES" sz="4050" dirty="0">
                <a:ln w="0"/>
                <a:solidFill>
                  <a:schemeClr val="accent1"/>
                </a:solidFill>
                <a:effectLst>
                  <a:outerShdw blurRad="38100" dist="25400" dir="5400000" algn="ctr" rotWithShape="0">
                    <a:srgbClr val="6E747A">
                      <a:alpha val="43000"/>
                    </a:srgbClr>
                  </a:outerShdw>
                </a:effectLst>
              </a:rPr>
              <a:t>?</a:t>
            </a:r>
          </a:p>
        </p:txBody>
      </p:sp>
      <p:sp>
        <p:nvSpPr>
          <p:cNvPr id="23" name="Rectángulo 22"/>
          <p:cNvSpPr/>
          <p:nvPr/>
        </p:nvSpPr>
        <p:spPr>
          <a:xfrm rot="1840521">
            <a:off x="8825909" y="2741229"/>
            <a:ext cx="427040" cy="692497"/>
          </a:xfrm>
          <a:prstGeom prst="rect">
            <a:avLst/>
          </a:prstGeom>
          <a:noFill/>
        </p:spPr>
        <p:txBody>
          <a:bodyPr wrap="none" lIns="68580" tIns="34290" rIns="68580" bIns="34290">
            <a:spAutoFit/>
          </a:bodyPr>
          <a:lstStyle/>
          <a:p>
            <a:pPr algn="ctr"/>
            <a:r>
              <a:rPr lang="es-ES" sz="4050" dirty="0">
                <a:ln w="0"/>
                <a:solidFill>
                  <a:schemeClr val="accent1"/>
                </a:solidFill>
                <a:effectLst>
                  <a:outerShdw blurRad="38100" dist="25400" dir="5400000" algn="ctr" rotWithShape="0">
                    <a:srgbClr val="6E747A">
                      <a:alpha val="43000"/>
                    </a:srgbClr>
                  </a:outerShdw>
                </a:effectLst>
              </a:rPr>
              <a:t>?</a:t>
            </a:r>
          </a:p>
        </p:txBody>
      </p:sp>
      <p:sp>
        <p:nvSpPr>
          <p:cNvPr id="24" name="Rectángulo 23"/>
          <p:cNvSpPr/>
          <p:nvPr/>
        </p:nvSpPr>
        <p:spPr>
          <a:xfrm>
            <a:off x="5126833" y="3329240"/>
            <a:ext cx="427040" cy="692497"/>
          </a:xfrm>
          <a:prstGeom prst="rect">
            <a:avLst/>
          </a:prstGeom>
          <a:noFill/>
        </p:spPr>
        <p:txBody>
          <a:bodyPr wrap="none" lIns="68580" tIns="34290" rIns="68580" bIns="34290">
            <a:spAutoFit/>
          </a:bodyPr>
          <a:lstStyle/>
          <a:p>
            <a:pPr algn="ctr"/>
            <a:r>
              <a:rPr lang="es-ES" sz="4050" dirty="0">
                <a:ln w="0"/>
                <a:solidFill>
                  <a:schemeClr val="accent1"/>
                </a:solidFill>
                <a:effectLst>
                  <a:outerShdw blurRad="38100" dist="25400" dir="5400000" algn="ctr" rotWithShape="0">
                    <a:srgbClr val="6E747A">
                      <a:alpha val="43000"/>
                    </a:srgbClr>
                  </a:outerShdw>
                </a:effectLst>
              </a:rPr>
              <a:t>?</a:t>
            </a:r>
          </a:p>
        </p:txBody>
      </p:sp>
      <p:pic>
        <p:nvPicPr>
          <p:cNvPr id="18" name="Imagen 17"/>
          <p:cNvPicPr>
            <a:picLocks noChangeAspect="1"/>
          </p:cNvPicPr>
          <p:nvPr/>
        </p:nvPicPr>
        <p:blipFill>
          <a:blip r:embed="rId7" cstate="print"/>
          <a:stretch>
            <a:fillRect/>
          </a:stretch>
        </p:blipFill>
        <p:spPr>
          <a:xfrm>
            <a:off x="1951375" y="2961080"/>
            <a:ext cx="1340619" cy="714409"/>
          </a:xfrm>
          <a:prstGeom prst="rect">
            <a:avLst/>
          </a:prstGeom>
        </p:spPr>
      </p:pic>
      <p:cxnSp>
        <p:nvCxnSpPr>
          <p:cNvPr id="28" name="Conector recto de flecha 27"/>
          <p:cNvCxnSpPr/>
          <p:nvPr/>
        </p:nvCxnSpPr>
        <p:spPr>
          <a:xfrm>
            <a:off x="1430666" y="3350873"/>
            <a:ext cx="520709"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ángulo 29"/>
          <p:cNvSpPr/>
          <p:nvPr/>
        </p:nvSpPr>
        <p:spPr>
          <a:xfrm>
            <a:off x="1503000" y="2580326"/>
            <a:ext cx="427040" cy="692497"/>
          </a:xfrm>
          <a:prstGeom prst="rect">
            <a:avLst/>
          </a:prstGeom>
          <a:noFill/>
        </p:spPr>
        <p:txBody>
          <a:bodyPr wrap="none" lIns="68580" tIns="34290" rIns="68580" bIns="34290">
            <a:spAutoFit/>
          </a:bodyPr>
          <a:lstStyle/>
          <a:p>
            <a:pPr algn="ctr"/>
            <a:r>
              <a:rPr lang="es-ES" sz="4050"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2204394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stretch>
            <a:fillRect/>
          </a:stretch>
        </p:blipFill>
        <p:spPr>
          <a:xfrm>
            <a:off x="4386263" y="1878806"/>
            <a:ext cx="2162175" cy="2686050"/>
          </a:xfrm>
          <a:prstGeom prst="rect">
            <a:avLst/>
          </a:prstGeom>
        </p:spPr>
      </p:pic>
      <p:sp>
        <p:nvSpPr>
          <p:cNvPr id="4" name="Rectángulo 3"/>
          <p:cNvSpPr/>
          <p:nvPr/>
        </p:nvSpPr>
        <p:spPr>
          <a:xfrm>
            <a:off x="4780665" y="4098115"/>
            <a:ext cx="6096000" cy="346249"/>
          </a:xfrm>
          <a:prstGeom prst="rect">
            <a:avLst/>
          </a:prstGeom>
        </p:spPr>
        <p:txBody>
          <a:bodyPr>
            <a:spAutoFit/>
          </a:bodyPr>
          <a:lstStyle/>
          <a:p>
            <a:r>
              <a:rPr lang="es-ES" sz="825" dirty="0" err="1"/>
              <a:t>def</a:t>
            </a:r>
            <a:r>
              <a:rPr lang="es-ES" sz="825" dirty="0"/>
              <a:t> </a:t>
            </a:r>
            <a:r>
              <a:rPr lang="es-ES" sz="825" dirty="0" err="1"/>
              <a:t>index</a:t>
            </a:r>
            <a:r>
              <a:rPr lang="es-ES" sz="825" dirty="0"/>
              <a:t>():</a:t>
            </a:r>
          </a:p>
          <a:p>
            <a:r>
              <a:rPr lang="es-ES" sz="825" dirty="0"/>
              <a:t>    </a:t>
            </a:r>
            <a:r>
              <a:rPr lang="es-ES" sz="825" dirty="0" err="1"/>
              <a:t>return</a:t>
            </a:r>
            <a:r>
              <a:rPr lang="es-ES" sz="825" dirty="0"/>
              <a:t> "</a:t>
            </a:r>
            <a:r>
              <a:rPr lang="es-ES" sz="825" dirty="0" err="1"/>
              <a:t>Hello</a:t>
            </a:r>
            <a:r>
              <a:rPr lang="es-ES" sz="825" dirty="0"/>
              <a:t> </a:t>
            </a:r>
            <a:r>
              <a:rPr lang="es-ES" sz="825" dirty="0" err="1"/>
              <a:t>World</a:t>
            </a:r>
            <a:r>
              <a:rPr lang="es-ES" sz="825" dirty="0"/>
              <a:t>"</a:t>
            </a:r>
          </a:p>
        </p:txBody>
      </p:sp>
      <p:pic>
        <p:nvPicPr>
          <p:cNvPr id="22" name="Picture 2" descr="Image result for pyth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5108" y="3803296"/>
            <a:ext cx="1251843" cy="3171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2991" y="2259287"/>
            <a:ext cx="1060508" cy="79538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5051433" y="1640204"/>
            <a:ext cx="628698" cy="300082"/>
          </a:xfrm>
          <a:prstGeom prst="rect">
            <a:avLst/>
          </a:prstGeom>
        </p:spPr>
        <p:txBody>
          <a:bodyPr wrap="none">
            <a:spAutoFit/>
          </a:bodyPr>
          <a:lstStyle/>
          <a:p>
            <a:r>
              <a:rPr lang="es-ES" sz="1350" dirty="0" err="1"/>
              <a:t>Flask</a:t>
            </a:r>
            <a:endParaRPr lang="es-ES" sz="1350" dirty="0"/>
          </a:p>
        </p:txBody>
      </p:sp>
      <p:pic>
        <p:nvPicPr>
          <p:cNvPr id="14" name="Picture 2" descr="Image result for python flas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1704" y="1564100"/>
            <a:ext cx="618845" cy="46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4810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875252" y="1632567"/>
            <a:ext cx="6096000" cy="507831"/>
          </a:xfrm>
          <a:prstGeom prst="rect">
            <a:avLst/>
          </a:prstGeom>
        </p:spPr>
        <p:txBody>
          <a:bodyPr>
            <a:spAutoFit/>
          </a:bodyPr>
          <a:lstStyle/>
          <a:p>
            <a:r>
              <a:rPr lang="es-ES" sz="1350" dirty="0" err="1">
                <a:latin typeface="Consolas" panose="020B0609020204030204" pitchFamily="49" charset="0"/>
              </a:rPr>
              <a:t>def</a:t>
            </a:r>
            <a:r>
              <a:rPr lang="es-ES" sz="1350" dirty="0">
                <a:latin typeface="Consolas" panose="020B0609020204030204" pitchFamily="49" charset="0"/>
              </a:rPr>
              <a:t> </a:t>
            </a:r>
            <a:r>
              <a:rPr lang="es-ES" sz="1350" dirty="0" err="1">
                <a:latin typeface="Consolas" panose="020B0609020204030204" pitchFamily="49" charset="0"/>
              </a:rPr>
              <a:t>index</a:t>
            </a:r>
            <a:r>
              <a:rPr lang="es-ES" sz="1350" dirty="0">
                <a:latin typeface="Consolas" panose="020B0609020204030204" pitchFamily="49" charset="0"/>
              </a:rPr>
              <a:t>():</a:t>
            </a:r>
          </a:p>
          <a:p>
            <a:r>
              <a:rPr lang="es-ES" sz="1350" dirty="0">
                <a:latin typeface="Consolas" panose="020B0609020204030204" pitchFamily="49" charset="0"/>
              </a:rPr>
              <a:t>    </a:t>
            </a:r>
            <a:r>
              <a:rPr lang="es-ES" sz="1350" dirty="0" err="1">
                <a:latin typeface="Consolas" panose="020B0609020204030204" pitchFamily="49" charset="0"/>
              </a:rPr>
              <a:t>return</a:t>
            </a:r>
            <a:r>
              <a:rPr lang="es-ES" sz="1350" dirty="0">
                <a:latin typeface="Consolas" panose="020B0609020204030204" pitchFamily="49" charset="0"/>
              </a:rPr>
              <a:t> "</a:t>
            </a:r>
            <a:r>
              <a:rPr lang="es-ES" sz="1350" dirty="0" err="1">
                <a:latin typeface="Consolas" panose="020B0609020204030204" pitchFamily="49" charset="0"/>
              </a:rPr>
              <a:t>Hello</a:t>
            </a:r>
            <a:r>
              <a:rPr lang="es-ES" sz="1350" dirty="0">
                <a:latin typeface="Consolas" panose="020B0609020204030204" pitchFamily="49" charset="0"/>
              </a:rPr>
              <a:t> </a:t>
            </a:r>
            <a:r>
              <a:rPr lang="es-ES" sz="1350" dirty="0" err="1">
                <a:latin typeface="Consolas" panose="020B0609020204030204" pitchFamily="49" charset="0"/>
              </a:rPr>
              <a:t>World</a:t>
            </a:r>
            <a:r>
              <a:rPr lang="es-ES" sz="1350" dirty="0">
                <a:latin typeface="Consolas" panose="020B0609020204030204" pitchFamily="49" charset="0"/>
              </a:rPr>
              <a:t>"</a:t>
            </a:r>
          </a:p>
        </p:txBody>
      </p:sp>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399" y="2555821"/>
            <a:ext cx="1060508" cy="79538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cstate="print"/>
          <a:stretch>
            <a:fillRect/>
          </a:stretch>
        </p:blipFill>
        <p:spPr>
          <a:xfrm>
            <a:off x="3992488" y="2266597"/>
            <a:ext cx="2651752" cy="1084808"/>
          </a:xfrm>
          <a:prstGeom prst="rect">
            <a:avLst/>
          </a:prstGeom>
        </p:spPr>
      </p:pic>
      <p:cxnSp>
        <p:nvCxnSpPr>
          <p:cNvPr id="6" name="Conector recto de flecha 5"/>
          <p:cNvCxnSpPr/>
          <p:nvPr/>
        </p:nvCxnSpPr>
        <p:spPr>
          <a:xfrm>
            <a:off x="3288503" y="3351404"/>
            <a:ext cx="4337515"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Image result for brows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6593" y="1508476"/>
            <a:ext cx="2632108" cy="7896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8813" y="3505704"/>
            <a:ext cx="1482489" cy="111186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recto de flecha 16"/>
          <p:cNvCxnSpPr/>
          <p:nvPr/>
        </p:nvCxnSpPr>
        <p:spPr>
          <a:xfrm flipV="1">
            <a:off x="8373980" y="2298109"/>
            <a:ext cx="842613" cy="40109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8429379" y="3181753"/>
            <a:ext cx="910228" cy="32395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rot="19551000">
            <a:off x="7302527" y="1500883"/>
            <a:ext cx="1784784" cy="900246"/>
          </a:xfrm>
          <a:prstGeom prst="rect">
            <a:avLst/>
          </a:prstGeom>
          <a:noFill/>
        </p:spPr>
        <p:txBody>
          <a:bodyPr wrap="none" lIns="68580" tIns="34290" rIns="68580" bIns="34290">
            <a:spAutoFit/>
          </a:bodyPr>
          <a:lstStyle/>
          <a:p>
            <a:pPr algn="ct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HTML </a:t>
            </a:r>
            <a:b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b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a:t>
            </a:r>
            <a:r>
              <a:rPr lang="es-ES"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Javascript</a:t>
            </a: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a:t>
            </a:r>
            <a:b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b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a:t>
            </a:r>
            <a:r>
              <a:rPr lang="es-ES"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Bootstrap</a:t>
            </a:r>
            <a:endPar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p:txBody>
      </p:sp>
      <p:sp>
        <p:nvSpPr>
          <p:cNvPr id="23" name="Rectángulo 22"/>
          <p:cNvSpPr/>
          <p:nvPr/>
        </p:nvSpPr>
        <p:spPr>
          <a:xfrm rot="1561552">
            <a:off x="8081998" y="3378708"/>
            <a:ext cx="1302280" cy="530915"/>
          </a:xfrm>
          <a:prstGeom prst="rect">
            <a:avLst/>
          </a:prstGeom>
          <a:noFill/>
        </p:spPr>
        <p:txBody>
          <a:bodyPr wrap="none" lIns="68580" tIns="34290" rIns="68580" bIns="34290">
            <a:spAutoFit/>
          </a:bodyPr>
          <a:lstStyle/>
          <a:p>
            <a:pPr algn="ctr"/>
            <a:r>
              <a:rPr lang="es-ES" sz="15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API / JSON </a:t>
            </a:r>
            <a:br>
              <a:rPr lang="es-ES" sz="15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br>
            <a:r>
              <a:rPr lang="es-ES" sz="15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XML</a:t>
            </a:r>
          </a:p>
        </p:txBody>
      </p:sp>
      <p:pic>
        <p:nvPicPr>
          <p:cNvPr id="2056" name="Picture 8"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1199" y="3461811"/>
            <a:ext cx="4068007" cy="16656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ython flas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32882" y="2767645"/>
            <a:ext cx="824781" cy="61858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038851" y="4961574"/>
            <a:ext cx="1587167" cy="17415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latin typeface="Consolas" panose="020B0609020204030204" pitchFamily="49" charset="0"/>
            </a:endParaRPr>
          </a:p>
        </p:txBody>
      </p:sp>
      <p:pic>
        <p:nvPicPr>
          <p:cNvPr id="3076" name="Picture 4" descr="Image result for pythonanywhe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299" y="3221519"/>
            <a:ext cx="1806428" cy="25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111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cstate="print"/>
          <a:stretch>
            <a:fillRect/>
          </a:stretch>
        </p:blipFill>
        <p:spPr>
          <a:xfrm>
            <a:off x="1122690" y="718323"/>
            <a:ext cx="2162175" cy="2686050"/>
          </a:xfrm>
          <a:prstGeom prst="rect">
            <a:avLst/>
          </a:prstGeom>
        </p:spPr>
      </p:pic>
      <p:pic>
        <p:nvPicPr>
          <p:cNvPr id="22" name="Picture 2" descr="Image result for pyth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921" y="2622117"/>
            <a:ext cx="1245483" cy="3155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4246" y="1060407"/>
            <a:ext cx="1060508" cy="79538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p:cNvSpPr/>
          <p:nvPr/>
        </p:nvSpPr>
        <p:spPr>
          <a:xfrm>
            <a:off x="703588" y="441324"/>
            <a:ext cx="657552" cy="300082"/>
          </a:xfrm>
          <a:prstGeom prst="rect">
            <a:avLst/>
          </a:prstGeom>
        </p:spPr>
        <p:txBody>
          <a:bodyPr wrap="none">
            <a:spAutoFit/>
          </a:bodyPr>
          <a:lstStyle/>
          <a:p>
            <a:r>
              <a:rPr lang="es-ES" sz="1350" dirty="0" err="1">
                <a:latin typeface="Consolas" panose="020B0609020204030204" pitchFamily="49" charset="0"/>
              </a:rPr>
              <a:t>Flask</a:t>
            </a:r>
            <a:endParaRPr lang="es-ES" sz="1350" dirty="0">
              <a:latin typeface="Consolas" panose="020B0609020204030204" pitchFamily="49" charset="0"/>
            </a:endParaRPr>
          </a:p>
        </p:txBody>
      </p:sp>
      <p:pic>
        <p:nvPicPr>
          <p:cNvPr id="14" name="Picture 2" descr="Image result for python flas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52959" y="365220"/>
            <a:ext cx="618845" cy="46413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904263" y="741406"/>
            <a:ext cx="8287737" cy="6117059"/>
          </a:xfrm>
          <a:prstGeom prst="rect">
            <a:avLst/>
          </a:prstGeom>
        </p:spPr>
        <p:txBody>
          <a:bodyPr wrap="square">
            <a:spAutoFit/>
          </a:bodyPr>
          <a:lstStyle/>
          <a:p>
            <a:r>
              <a:rPr lang="es-ES" sz="1350" dirty="0" err="1">
                <a:latin typeface="Consolas" panose="020B0609020204030204" pitchFamily="49" charset="0"/>
              </a:rPr>
              <a:t>from</a:t>
            </a:r>
            <a:r>
              <a:rPr lang="es-ES" sz="1350" dirty="0">
                <a:latin typeface="Consolas" panose="020B0609020204030204" pitchFamily="49" charset="0"/>
              </a:rPr>
              <a:t> </a:t>
            </a:r>
            <a:r>
              <a:rPr lang="es-ES" sz="1350" dirty="0" err="1">
                <a:latin typeface="Consolas" panose="020B0609020204030204" pitchFamily="49" charset="0"/>
              </a:rPr>
              <a:t>flask</a:t>
            </a:r>
            <a:r>
              <a:rPr lang="es-ES" sz="1350" dirty="0">
                <a:latin typeface="Consolas" panose="020B0609020204030204" pitchFamily="49" charset="0"/>
              </a:rPr>
              <a:t> </a:t>
            </a:r>
            <a:r>
              <a:rPr lang="es-ES" sz="1350" dirty="0" err="1">
                <a:latin typeface="Consolas" panose="020B0609020204030204" pitchFamily="49" charset="0"/>
              </a:rPr>
              <a:t>import</a:t>
            </a:r>
            <a:r>
              <a:rPr lang="es-ES" sz="1350" dirty="0">
                <a:latin typeface="Consolas" panose="020B0609020204030204" pitchFamily="49" charset="0"/>
              </a:rPr>
              <a:t> </a:t>
            </a:r>
            <a:r>
              <a:rPr lang="es-ES" sz="1350" dirty="0" err="1">
                <a:latin typeface="Consolas" panose="020B0609020204030204" pitchFamily="49" charset="0"/>
              </a:rPr>
              <a:t>Flask</a:t>
            </a:r>
            <a:endParaRPr lang="es-ES" sz="1350" dirty="0">
              <a:latin typeface="Consolas" panose="020B0609020204030204" pitchFamily="49" charset="0"/>
            </a:endParaRPr>
          </a:p>
          <a:p>
            <a:endParaRPr lang="es-ES" sz="1350" dirty="0">
              <a:latin typeface="Consolas" panose="020B0609020204030204" pitchFamily="49" charset="0"/>
            </a:endParaRPr>
          </a:p>
          <a:p>
            <a:r>
              <a:rPr lang="es-ES" sz="1350" dirty="0">
                <a:latin typeface="Consolas" panose="020B0609020204030204" pitchFamily="49" charset="0"/>
              </a:rPr>
              <a:t>app = </a:t>
            </a:r>
            <a:r>
              <a:rPr lang="es-ES" sz="1350" dirty="0" err="1">
                <a:latin typeface="Consolas" panose="020B0609020204030204" pitchFamily="49" charset="0"/>
              </a:rPr>
              <a:t>Flask</a:t>
            </a:r>
            <a:r>
              <a:rPr lang="es-ES" sz="1350" dirty="0">
                <a:latin typeface="Consolas" panose="020B0609020204030204" pitchFamily="49" charset="0"/>
              </a:rPr>
              <a:t>(__</a:t>
            </a:r>
            <a:r>
              <a:rPr lang="es-ES" sz="1350" dirty="0" err="1">
                <a:latin typeface="Consolas" panose="020B0609020204030204" pitchFamily="49" charset="0"/>
              </a:rPr>
              <a:t>name</a:t>
            </a:r>
            <a:r>
              <a:rPr lang="es-ES" sz="1350" dirty="0">
                <a:latin typeface="Consolas" panose="020B0609020204030204" pitchFamily="49" charset="0"/>
              </a:rPr>
              <a:t>__)</a:t>
            </a:r>
          </a:p>
          <a:p>
            <a:endParaRPr lang="es-ES" sz="1350" dirty="0">
              <a:latin typeface="Consolas" panose="020B0609020204030204" pitchFamily="49" charset="0"/>
            </a:endParaRPr>
          </a:p>
          <a:p>
            <a:r>
              <a:rPr lang="es-ES" sz="1350" dirty="0">
                <a:latin typeface="Consolas" panose="020B0609020204030204" pitchFamily="49" charset="0"/>
              </a:rPr>
              <a:t>@</a:t>
            </a:r>
            <a:r>
              <a:rPr lang="es-ES" sz="1350" dirty="0" err="1">
                <a:latin typeface="Consolas" panose="020B0609020204030204" pitchFamily="49" charset="0"/>
              </a:rPr>
              <a:t>app.route</a:t>
            </a:r>
            <a:r>
              <a:rPr lang="es-ES" sz="1350" dirty="0">
                <a:latin typeface="Consolas" panose="020B0609020204030204" pitchFamily="49" charset="0"/>
              </a:rPr>
              <a:t>('/')</a:t>
            </a:r>
          </a:p>
          <a:p>
            <a:r>
              <a:rPr lang="es-ES" sz="1350" dirty="0" err="1">
                <a:latin typeface="Consolas" panose="020B0609020204030204" pitchFamily="49" charset="0"/>
              </a:rPr>
              <a:t>def</a:t>
            </a:r>
            <a:r>
              <a:rPr lang="es-ES" sz="1350" dirty="0">
                <a:latin typeface="Consolas" panose="020B0609020204030204" pitchFamily="49" charset="0"/>
              </a:rPr>
              <a:t> </a:t>
            </a:r>
            <a:r>
              <a:rPr lang="es-ES" sz="1350" dirty="0" err="1">
                <a:latin typeface="Consolas" panose="020B0609020204030204" pitchFamily="49" charset="0"/>
              </a:rPr>
              <a:t>hello_world</a:t>
            </a:r>
            <a:r>
              <a:rPr lang="es-ES" sz="1350" dirty="0">
                <a:latin typeface="Consolas" panose="020B0609020204030204" pitchFamily="49" charset="0"/>
              </a:rPr>
              <a:t>():</a:t>
            </a:r>
          </a:p>
          <a:p>
            <a:r>
              <a:rPr lang="es-ES" sz="1350" dirty="0">
                <a:latin typeface="Consolas" panose="020B0609020204030204" pitchFamily="49" charset="0"/>
              </a:rPr>
              <a:t>…</a:t>
            </a:r>
          </a:p>
          <a:p>
            <a:r>
              <a:rPr lang="es-ES" sz="1350" dirty="0">
                <a:latin typeface="Consolas" panose="020B0609020204030204" pitchFamily="49" charset="0"/>
              </a:rPr>
              <a:t>    </a:t>
            </a:r>
            <a:r>
              <a:rPr lang="es-ES" sz="1350" dirty="0" err="1">
                <a:latin typeface="Consolas" panose="020B0609020204030204" pitchFamily="49" charset="0"/>
              </a:rPr>
              <a:t>return</a:t>
            </a:r>
            <a:r>
              <a:rPr lang="es-ES" sz="1350" dirty="0">
                <a:latin typeface="Consolas" panose="020B0609020204030204" pitchFamily="49" charset="0"/>
              </a:rPr>
              <a:t> "</a:t>
            </a:r>
            <a:r>
              <a:rPr lang="es-ES" sz="1350" dirty="0" err="1">
                <a:latin typeface="Consolas" panose="020B0609020204030204" pitchFamily="49" charset="0"/>
              </a:rPr>
              <a:t>Hello</a:t>
            </a:r>
            <a:r>
              <a:rPr lang="es-ES" sz="1350" dirty="0">
                <a:latin typeface="Consolas" panose="020B0609020204030204" pitchFamily="49" charset="0"/>
              </a:rPr>
              <a:t> </a:t>
            </a:r>
            <a:r>
              <a:rPr lang="es-ES" sz="1350" dirty="0" err="1">
                <a:latin typeface="Consolas" panose="020B0609020204030204" pitchFamily="49" charset="0"/>
              </a:rPr>
              <a:t>world</a:t>
            </a:r>
            <a:r>
              <a:rPr lang="es-ES" sz="1350" dirty="0">
                <a:latin typeface="Consolas" panose="020B0609020204030204" pitchFamily="49" charset="0"/>
              </a:rPr>
              <a:t>, </a:t>
            </a:r>
            <a:r>
              <a:rPr lang="es-ES" sz="1350" dirty="0" err="1">
                <a:latin typeface="Consolas" panose="020B0609020204030204" pitchFamily="49" charset="0"/>
              </a:rPr>
              <a:t>how</a:t>
            </a:r>
            <a:r>
              <a:rPr lang="es-ES" sz="1350" dirty="0">
                <a:latin typeface="Consolas" panose="020B0609020204030204" pitchFamily="49" charset="0"/>
              </a:rPr>
              <a:t> are </a:t>
            </a:r>
            <a:r>
              <a:rPr lang="es-ES" sz="1350" dirty="0" err="1">
                <a:latin typeface="Consolas" panose="020B0609020204030204" pitchFamily="49" charset="0"/>
              </a:rPr>
              <a:t>you</a:t>
            </a:r>
            <a:r>
              <a:rPr lang="es-ES" sz="1350" dirty="0">
                <a:latin typeface="Consolas" panose="020B0609020204030204" pitchFamily="49" charset="0"/>
              </a:rPr>
              <a:t>?"</a:t>
            </a:r>
          </a:p>
          <a:p>
            <a:pPr algn="ctr"/>
            <a:endParaRPr lang="es-ES" sz="1350" dirty="0">
              <a:latin typeface="Consolas" panose="020B0609020204030204" pitchFamily="49" charset="0"/>
            </a:endParaRPr>
          </a:p>
          <a:p>
            <a:r>
              <a:rPr lang="es-ES" sz="1350" dirty="0">
                <a:latin typeface="Consolas" panose="020B0609020204030204" pitchFamily="49" charset="0"/>
              </a:rPr>
              <a:t>@app.route('/call')</a:t>
            </a:r>
          </a:p>
          <a:p>
            <a:r>
              <a:rPr lang="es-ES" sz="1350" dirty="0" err="1">
                <a:latin typeface="Consolas" panose="020B0609020204030204" pitchFamily="49" charset="0"/>
              </a:rPr>
              <a:t>def</a:t>
            </a:r>
            <a:r>
              <a:rPr lang="es-ES" sz="1350" dirty="0">
                <a:latin typeface="Consolas" panose="020B0609020204030204" pitchFamily="49" charset="0"/>
              </a:rPr>
              <a:t> </a:t>
            </a:r>
            <a:r>
              <a:rPr lang="es-ES" sz="1350" dirty="0" err="1">
                <a:latin typeface="Consolas" panose="020B0609020204030204" pitchFamily="49" charset="0"/>
              </a:rPr>
              <a:t>call_openai</a:t>
            </a:r>
            <a:r>
              <a:rPr lang="es-ES" sz="1350" dirty="0">
                <a:latin typeface="Consolas" panose="020B0609020204030204" pitchFamily="49" charset="0"/>
              </a:rPr>
              <a:t>():</a:t>
            </a:r>
          </a:p>
          <a:p>
            <a:r>
              <a:rPr lang="es-ES" sz="1350" dirty="0">
                <a:latin typeface="Consolas" panose="020B0609020204030204" pitchFamily="49" charset="0"/>
              </a:rPr>
              <a:t>…</a:t>
            </a:r>
          </a:p>
          <a:p>
            <a:r>
              <a:rPr lang="en-GB" sz="1350" dirty="0">
                <a:latin typeface="Consolas" panose="020B0609020204030204" pitchFamily="49" charset="0"/>
              </a:rPr>
              <a:t> group = str(</a:t>
            </a:r>
            <a:r>
              <a:rPr lang="en-GB" sz="1350" dirty="0" err="1">
                <a:latin typeface="Consolas" panose="020B0609020204030204" pitchFamily="49" charset="0"/>
              </a:rPr>
              <a:t>request.args.get</a:t>
            </a:r>
            <a:r>
              <a:rPr lang="en-GB" sz="1350" dirty="0">
                <a:latin typeface="Consolas" panose="020B0609020204030204" pitchFamily="49" charset="0"/>
              </a:rPr>
              <a:t>('group', ‘’))</a:t>
            </a:r>
            <a:endParaRPr lang="es-ES" sz="1350" dirty="0">
              <a:latin typeface="Consolas" panose="020B0609020204030204" pitchFamily="49" charset="0"/>
            </a:endParaRPr>
          </a:p>
          <a:p>
            <a:r>
              <a:rPr lang="es-ES" sz="1350" dirty="0">
                <a:latin typeface="Consolas" panose="020B0609020204030204" pitchFamily="49" charset="0"/>
              </a:rPr>
              <a:t>…</a:t>
            </a:r>
          </a:p>
          <a:p>
            <a:r>
              <a:rPr lang="fr-FR" sz="1350" dirty="0">
                <a:latin typeface="Consolas" panose="020B0609020204030204" pitchFamily="49" charset="0"/>
              </a:rPr>
              <a:t> prompt = </a:t>
            </a:r>
            <a:r>
              <a:rPr lang="fr-FR" sz="1350" dirty="0" err="1">
                <a:latin typeface="Consolas" panose="020B0609020204030204" pitchFamily="49" charset="0"/>
              </a:rPr>
              <a:t>request.args.get</a:t>
            </a:r>
            <a:r>
              <a:rPr lang="fr-FR" sz="1350" dirty="0">
                <a:latin typeface="Consolas" panose="020B0609020204030204" pitchFamily="49" charset="0"/>
              </a:rPr>
              <a:t>('prompt’)</a:t>
            </a:r>
            <a:endParaRPr lang="es-ES" sz="1350" dirty="0">
              <a:latin typeface="Consolas" panose="020B0609020204030204" pitchFamily="49" charset="0"/>
            </a:endParaRPr>
          </a:p>
          <a:p>
            <a:r>
              <a:rPr lang="es-ES" sz="1350" dirty="0">
                <a:latin typeface="Consolas" panose="020B0609020204030204" pitchFamily="49" charset="0"/>
              </a:rPr>
              <a:t>…</a:t>
            </a:r>
          </a:p>
          <a:p>
            <a:r>
              <a:rPr lang="es-ES" sz="1350" dirty="0">
                <a:latin typeface="Consolas" panose="020B0609020204030204" pitchFamily="49" charset="0"/>
              </a:rPr>
              <a:t> </a:t>
            </a:r>
            <a:r>
              <a:rPr lang="es-ES" sz="1350" dirty="0" err="1">
                <a:latin typeface="Consolas" panose="020B0609020204030204" pitchFamily="49" charset="0"/>
              </a:rPr>
              <a:t>completion</a:t>
            </a:r>
            <a:r>
              <a:rPr lang="es-ES" sz="1350" dirty="0">
                <a:latin typeface="Consolas" panose="020B0609020204030204" pitchFamily="49" charset="0"/>
              </a:rPr>
              <a:t> = </a:t>
            </a:r>
            <a:r>
              <a:rPr lang="es-ES" sz="1350" dirty="0" err="1">
                <a:latin typeface="Consolas" panose="020B0609020204030204" pitchFamily="49" charset="0"/>
              </a:rPr>
              <a:t>client.chat.completions.create</a:t>
            </a:r>
            <a:r>
              <a:rPr lang="es-ES" sz="1350" dirty="0">
                <a:latin typeface="Consolas" panose="020B0609020204030204" pitchFamily="49" charset="0"/>
              </a:rPr>
              <a:t>(</a:t>
            </a:r>
          </a:p>
          <a:p>
            <a:r>
              <a:rPr lang="es-ES" sz="1350" dirty="0">
                <a:latin typeface="Consolas" panose="020B0609020204030204" pitchFamily="49" charset="0"/>
              </a:rPr>
              <a:t>        </a:t>
            </a:r>
            <a:r>
              <a:rPr lang="es-ES" sz="1350" dirty="0" err="1">
                <a:latin typeface="Consolas" panose="020B0609020204030204" pitchFamily="49" charset="0"/>
              </a:rPr>
              <a:t>model</a:t>
            </a:r>
            <a:r>
              <a:rPr lang="es-ES" sz="1350" dirty="0">
                <a:latin typeface="Consolas" panose="020B0609020204030204" pitchFamily="49" charset="0"/>
              </a:rPr>
              <a:t>="gpt-3.5-turbo",</a:t>
            </a:r>
          </a:p>
          <a:p>
            <a:r>
              <a:rPr lang="es-ES" sz="1350" dirty="0">
                <a:latin typeface="Consolas" panose="020B0609020204030204" pitchFamily="49" charset="0"/>
              </a:rPr>
              <a:t>        </a:t>
            </a:r>
            <a:r>
              <a:rPr lang="es-ES" sz="1350" dirty="0" err="1">
                <a:latin typeface="Consolas" panose="020B0609020204030204" pitchFamily="49" charset="0"/>
              </a:rPr>
              <a:t>messages</a:t>
            </a:r>
            <a:r>
              <a:rPr lang="es-ES" sz="1350" dirty="0">
                <a:latin typeface="Consolas" panose="020B0609020204030204" pitchFamily="49" charset="0"/>
              </a:rPr>
              <a:t>=[</a:t>
            </a:r>
          </a:p>
          <a:p>
            <a:r>
              <a:rPr lang="es-ES" sz="1350" dirty="0">
                <a:latin typeface="Consolas" panose="020B0609020204030204" pitchFamily="49" charset="0"/>
              </a:rPr>
              <a:t>            {"role": "</a:t>
            </a:r>
            <a:r>
              <a:rPr lang="es-ES" sz="1350" dirty="0" err="1">
                <a:latin typeface="Consolas" panose="020B0609020204030204" pitchFamily="49" charset="0"/>
              </a:rPr>
              <a:t>user</a:t>
            </a:r>
            <a:r>
              <a:rPr lang="es-ES" sz="1350" dirty="0">
                <a:latin typeface="Consolas" panose="020B0609020204030204" pitchFamily="49" charset="0"/>
              </a:rPr>
              <a:t>",</a:t>
            </a:r>
          </a:p>
          <a:p>
            <a:r>
              <a:rPr lang="es-ES" sz="1350" dirty="0">
                <a:latin typeface="Consolas" panose="020B0609020204030204" pitchFamily="49" charset="0"/>
              </a:rPr>
              <a:t>            "</a:t>
            </a:r>
            <a:r>
              <a:rPr lang="es-ES" sz="1350" dirty="0" err="1">
                <a:latin typeface="Consolas" panose="020B0609020204030204" pitchFamily="49" charset="0"/>
              </a:rPr>
              <a:t>content</a:t>
            </a:r>
            <a:r>
              <a:rPr lang="es-ES" sz="1350" dirty="0">
                <a:latin typeface="Consolas" panose="020B0609020204030204" pitchFamily="49" charset="0"/>
              </a:rPr>
              <a:t>": r + </a:t>
            </a:r>
            <a:r>
              <a:rPr lang="es-ES" sz="1350" dirty="0" err="1">
                <a:latin typeface="Consolas" panose="020B0609020204030204" pitchFamily="49" charset="0"/>
              </a:rPr>
              <a:t>prompt</a:t>
            </a:r>
            <a:r>
              <a:rPr lang="es-ES" sz="1350" dirty="0">
                <a:latin typeface="Consolas" panose="020B0609020204030204" pitchFamily="49" charset="0"/>
              </a:rPr>
              <a:t>},</a:t>
            </a:r>
          </a:p>
          <a:p>
            <a:r>
              <a:rPr lang="es-ES" sz="1350" dirty="0">
                <a:latin typeface="Consolas" panose="020B0609020204030204" pitchFamily="49" charset="0"/>
              </a:rPr>
              <a:t>            {"role": "</a:t>
            </a:r>
            <a:r>
              <a:rPr lang="es-ES" sz="1350" dirty="0" err="1">
                <a:latin typeface="Consolas" panose="020B0609020204030204" pitchFamily="49" charset="0"/>
              </a:rPr>
              <a:t>system</a:t>
            </a:r>
            <a:r>
              <a:rPr lang="es-ES" sz="1350" dirty="0">
                <a:latin typeface="Consolas" panose="020B0609020204030204" pitchFamily="49" charset="0"/>
              </a:rPr>
              <a:t>", "</a:t>
            </a:r>
            <a:r>
              <a:rPr lang="es-ES" sz="1350" dirty="0" err="1">
                <a:latin typeface="Consolas" panose="020B0609020204030204" pitchFamily="49" charset="0"/>
              </a:rPr>
              <a:t>content</a:t>
            </a:r>
            <a:r>
              <a:rPr lang="es-ES" sz="1350" dirty="0">
                <a:latin typeface="Consolas" panose="020B0609020204030204" pitchFamily="49" charset="0"/>
              </a:rPr>
              <a:t>": '</a:t>
            </a:r>
            <a:r>
              <a:rPr lang="es-ES" sz="1350" dirty="0" err="1">
                <a:latin typeface="Consolas" panose="020B0609020204030204" pitchFamily="49" charset="0"/>
              </a:rPr>
              <a:t>The</a:t>
            </a:r>
            <a:r>
              <a:rPr lang="es-ES" sz="1350" dirty="0">
                <a:latin typeface="Consolas" panose="020B0609020204030204" pitchFamily="49" charset="0"/>
              </a:rPr>
              <a:t> </a:t>
            </a:r>
            <a:r>
              <a:rPr lang="es-ES" sz="1350" dirty="0" err="1">
                <a:latin typeface="Consolas" panose="020B0609020204030204" pitchFamily="49" charset="0"/>
              </a:rPr>
              <a:t>past</a:t>
            </a:r>
            <a:r>
              <a:rPr lang="es-ES" sz="1350" dirty="0">
                <a:latin typeface="Consolas" panose="020B0609020204030204" pitchFamily="49" charset="0"/>
              </a:rPr>
              <a:t> </a:t>
            </a:r>
            <a:r>
              <a:rPr lang="es-ES" sz="1350" dirty="0" err="1">
                <a:latin typeface="Consolas" panose="020B0609020204030204" pitchFamily="49" charset="0"/>
              </a:rPr>
              <a:t>conversation</a:t>
            </a:r>
            <a:r>
              <a:rPr lang="es-ES" sz="1350" dirty="0">
                <a:latin typeface="Consolas" panose="020B0609020204030204" pitchFamily="49" charset="0"/>
              </a:rPr>
              <a:t> </a:t>
            </a:r>
            <a:r>
              <a:rPr lang="es-ES" sz="1350" dirty="0" err="1">
                <a:latin typeface="Consolas" panose="020B0609020204030204" pitchFamily="49" charset="0"/>
              </a:rPr>
              <a:t>was</a:t>
            </a:r>
            <a:r>
              <a:rPr lang="es-ES" sz="1350" dirty="0">
                <a:latin typeface="Consolas" panose="020B0609020204030204" pitchFamily="49" charset="0"/>
              </a:rPr>
              <a:t>:'+ </a:t>
            </a:r>
            <a:r>
              <a:rPr lang="es-ES" sz="1350" dirty="0" err="1">
                <a:latin typeface="Consolas" panose="020B0609020204030204" pitchFamily="49" charset="0"/>
              </a:rPr>
              <a:t>digest</a:t>
            </a:r>
            <a:r>
              <a:rPr lang="es-ES" sz="1350" dirty="0">
                <a:latin typeface="Consolas" panose="020B0609020204030204" pitchFamily="49" charset="0"/>
              </a:rPr>
              <a:t>},</a:t>
            </a:r>
          </a:p>
          <a:p>
            <a:r>
              <a:rPr lang="es-ES" sz="1350" dirty="0">
                <a:latin typeface="Consolas" panose="020B0609020204030204" pitchFamily="49" charset="0"/>
              </a:rPr>
              <a:t>        ]</a:t>
            </a:r>
          </a:p>
          <a:p>
            <a:r>
              <a:rPr lang="es-ES" sz="1350" dirty="0">
                <a:latin typeface="Consolas" panose="020B0609020204030204" pitchFamily="49" charset="0"/>
              </a:rPr>
              <a:t>    )</a:t>
            </a:r>
          </a:p>
          <a:p>
            <a:r>
              <a:rPr lang="fr-FR" sz="1350" dirty="0">
                <a:latin typeface="Consolas" panose="020B0609020204030204" pitchFamily="49" charset="0"/>
              </a:rPr>
              <a:t> </a:t>
            </a:r>
            <a:r>
              <a:rPr lang="fr-FR" sz="1350" dirty="0" err="1">
                <a:latin typeface="Consolas" panose="020B0609020204030204" pitchFamily="49" charset="0"/>
              </a:rPr>
              <a:t>gpt_response</a:t>
            </a:r>
            <a:r>
              <a:rPr lang="fr-FR" sz="1350" dirty="0">
                <a:latin typeface="Consolas" panose="020B0609020204030204" pitchFamily="49" charset="0"/>
              </a:rPr>
              <a:t> = </a:t>
            </a:r>
            <a:r>
              <a:rPr lang="fr-FR" sz="1350" dirty="0" err="1">
                <a:latin typeface="Consolas" panose="020B0609020204030204" pitchFamily="49" charset="0"/>
              </a:rPr>
              <a:t>completion.choices</a:t>
            </a:r>
            <a:r>
              <a:rPr lang="fr-FR" sz="1350" dirty="0">
                <a:latin typeface="Consolas" panose="020B0609020204030204" pitchFamily="49" charset="0"/>
              </a:rPr>
              <a:t>[0].</a:t>
            </a:r>
            <a:r>
              <a:rPr lang="fr-FR" sz="1350" dirty="0" err="1">
                <a:latin typeface="Consolas" panose="020B0609020204030204" pitchFamily="49" charset="0"/>
              </a:rPr>
              <a:t>message.content</a:t>
            </a:r>
            <a:endParaRPr lang="fr-FR" sz="1350" dirty="0">
              <a:latin typeface="Consolas" panose="020B0609020204030204" pitchFamily="49" charset="0"/>
            </a:endParaRPr>
          </a:p>
          <a:p>
            <a:r>
              <a:rPr lang="fr-FR" sz="1350" dirty="0">
                <a:latin typeface="Consolas" panose="020B0609020204030204" pitchFamily="49" charset="0"/>
              </a:rPr>
              <a:t>…</a:t>
            </a:r>
          </a:p>
          <a:p>
            <a:r>
              <a:rPr lang="en-GB" sz="1350" dirty="0">
                <a:latin typeface="Consolas" panose="020B0609020204030204" pitchFamily="49" charset="0"/>
              </a:rPr>
              <a:t> response = </a:t>
            </a:r>
            <a:r>
              <a:rPr lang="en-GB" sz="1350" dirty="0" err="1">
                <a:latin typeface="Consolas" panose="020B0609020204030204" pitchFamily="49" charset="0"/>
              </a:rPr>
              <a:t>jsonify</a:t>
            </a:r>
            <a:r>
              <a:rPr lang="en-GB" sz="1350" dirty="0">
                <a:latin typeface="Consolas" panose="020B0609020204030204" pitchFamily="49" charset="0"/>
              </a:rPr>
              <a:t>(response)</a:t>
            </a:r>
          </a:p>
          <a:p>
            <a:r>
              <a:rPr lang="en-GB" sz="1350" dirty="0">
                <a:latin typeface="Consolas" panose="020B0609020204030204" pitchFamily="49" charset="0"/>
              </a:rPr>
              <a:t>…</a:t>
            </a:r>
          </a:p>
          <a:p>
            <a:r>
              <a:rPr lang="en-GB" sz="1350" dirty="0">
                <a:latin typeface="Consolas" panose="020B0609020204030204" pitchFamily="49" charset="0"/>
              </a:rPr>
              <a:t> return response</a:t>
            </a:r>
            <a:endParaRPr lang="es-ES" sz="1350" dirty="0">
              <a:latin typeface="Consolas" panose="020B0609020204030204" pitchFamily="49" charset="0"/>
            </a:endParaRPr>
          </a:p>
        </p:txBody>
      </p:sp>
    </p:spTree>
    <p:extLst>
      <p:ext uri="{BB962C8B-B14F-4D97-AF65-F5344CB8AC3E}">
        <p14:creationId xmlns:p14="http://schemas.microsoft.com/office/powerpoint/2010/main" val="2300802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399" y="2555821"/>
            <a:ext cx="1060508" cy="79538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cstate="print"/>
          <a:stretch>
            <a:fillRect/>
          </a:stretch>
        </p:blipFill>
        <p:spPr>
          <a:xfrm>
            <a:off x="3992488" y="2266597"/>
            <a:ext cx="2651752" cy="1084808"/>
          </a:xfrm>
          <a:prstGeom prst="rect">
            <a:avLst/>
          </a:prstGeom>
        </p:spPr>
      </p:pic>
      <p:cxnSp>
        <p:nvCxnSpPr>
          <p:cNvPr id="6" name="Conector recto de flecha 5"/>
          <p:cNvCxnSpPr/>
          <p:nvPr/>
        </p:nvCxnSpPr>
        <p:spPr>
          <a:xfrm>
            <a:off x="3288503" y="3351404"/>
            <a:ext cx="4337515"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Image result for brows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6593" y="1508476"/>
            <a:ext cx="2632108" cy="789632"/>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recto de flecha 16"/>
          <p:cNvCxnSpPr/>
          <p:nvPr/>
        </p:nvCxnSpPr>
        <p:spPr>
          <a:xfrm flipV="1">
            <a:off x="8373980" y="2298109"/>
            <a:ext cx="842613" cy="40109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rot="19551000">
            <a:off x="7302527" y="1500883"/>
            <a:ext cx="1784784" cy="900246"/>
          </a:xfrm>
          <a:prstGeom prst="rect">
            <a:avLst/>
          </a:prstGeom>
          <a:noFill/>
        </p:spPr>
        <p:txBody>
          <a:bodyPr wrap="none" lIns="68580" tIns="34290" rIns="68580" bIns="34290">
            <a:spAutoFit/>
          </a:bodyPr>
          <a:lstStyle/>
          <a:p>
            <a:pPr algn="ct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HTML </a:t>
            </a:r>
            <a:b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b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a:t>
            </a:r>
            <a:r>
              <a:rPr lang="es-ES"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Javascript</a:t>
            </a: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a:t>
            </a:r>
            <a:b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b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a:t>
            </a:r>
            <a:r>
              <a:rPr lang="es-ES"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Bootstrap</a:t>
            </a:r>
            <a:endPar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p:txBody>
      </p:sp>
      <p:pic>
        <p:nvPicPr>
          <p:cNvPr id="2056" name="Picture 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1199" y="3461811"/>
            <a:ext cx="4068007" cy="16656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ython flas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2882" y="2767645"/>
            <a:ext cx="824781" cy="61858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038851" y="4992054"/>
            <a:ext cx="1587167" cy="17415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latin typeface="Consolas" panose="020B0609020204030204" pitchFamily="49" charset="0"/>
            </a:endParaRPr>
          </a:p>
        </p:txBody>
      </p:sp>
      <p:pic>
        <p:nvPicPr>
          <p:cNvPr id="3076" name="Picture 4" descr="Image result for pythonanywhe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299" y="3221519"/>
            <a:ext cx="1806428" cy="25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608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399" y="2555821"/>
            <a:ext cx="1060508" cy="79538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cstate="print"/>
          <a:stretch>
            <a:fillRect/>
          </a:stretch>
        </p:blipFill>
        <p:spPr>
          <a:xfrm>
            <a:off x="3992488" y="2266597"/>
            <a:ext cx="2651752" cy="1084808"/>
          </a:xfrm>
          <a:prstGeom prst="rect">
            <a:avLst/>
          </a:prstGeom>
        </p:spPr>
      </p:pic>
      <p:cxnSp>
        <p:nvCxnSpPr>
          <p:cNvPr id="6" name="Conector recto de flecha 5"/>
          <p:cNvCxnSpPr/>
          <p:nvPr/>
        </p:nvCxnSpPr>
        <p:spPr>
          <a:xfrm>
            <a:off x="3288503" y="3351404"/>
            <a:ext cx="4337515"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4" name="Picture 6"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8813" y="3505704"/>
            <a:ext cx="1482489" cy="1111867"/>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Conector recto de flecha 18"/>
          <p:cNvCxnSpPr/>
          <p:nvPr/>
        </p:nvCxnSpPr>
        <p:spPr>
          <a:xfrm>
            <a:off x="8429379" y="3181753"/>
            <a:ext cx="910228" cy="32395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rot="1561552">
            <a:off x="8081998" y="3378708"/>
            <a:ext cx="1302280" cy="530915"/>
          </a:xfrm>
          <a:prstGeom prst="rect">
            <a:avLst/>
          </a:prstGeom>
          <a:noFill/>
        </p:spPr>
        <p:txBody>
          <a:bodyPr wrap="none" lIns="68580" tIns="34290" rIns="68580" bIns="34290">
            <a:spAutoFit/>
          </a:bodyPr>
          <a:lstStyle/>
          <a:p>
            <a:pPr algn="ctr"/>
            <a:r>
              <a:rPr lang="es-ES" sz="15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API / JSON </a:t>
            </a:r>
            <a:br>
              <a:rPr lang="es-ES" sz="15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br>
            <a:r>
              <a:rPr lang="es-ES" sz="15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XML</a:t>
            </a:r>
          </a:p>
        </p:txBody>
      </p:sp>
      <p:pic>
        <p:nvPicPr>
          <p:cNvPr id="2056" name="Picture 8"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1199" y="3461811"/>
            <a:ext cx="4068007" cy="16656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ython flas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32882" y="2767645"/>
            <a:ext cx="824781" cy="61858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038851" y="4951414"/>
            <a:ext cx="1587167" cy="17415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latin typeface="Consolas" panose="020B0609020204030204" pitchFamily="49" charset="0"/>
            </a:endParaRPr>
          </a:p>
        </p:txBody>
      </p:sp>
      <p:pic>
        <p:nvPicPr>
          <p:cNvPr id="3076" name="Picture 4" descr="Image result for pythonanywher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2299" y="3221519"/>
            <a:ext cx="1806428" cy="25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201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56399" y="2555821"/>
            <a:ext cx="1060508" cy="79538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3" cstate="print"/>
          <a:stretch>
            <a:fillRect/>
          </a:stretch>
        </p:blipFill>
        <p:spPr>
          <a:xfrm>
            <a:off x="3992488" y="2266597"/>
            <a:ext cx="2651752" cy="1084808"/>
          </a:xfrm>
          <a:prstGeom prst="rect">
            <a:avLst/>
          </a:prstGeom>
        </p:spPr>
      </p:pic>
      <p:cxnSp>
        <p:nvCxnSpPr>
          <p:cNvPr id="6" name="Conector recto de flecha 5"/>
          <p:cNvCxnSpPr/>
          <p:nvPr/>
        </p:nvCxnSpPr>
        <p:spPr>
          <a:xfrm>
            <a:off x="3288503" y="3351404"/>
            <a:ext cx="4337515"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2" name="Picture 4" descr="Image result for brows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6593" y="1508476"/>
            <a:ext cx="2632108" cy="78963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8813" y="3505704"/>
            <a:ext cx="1482489" cy="1111867"/>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ector recto de flecha 16"/>
          <p:cNvCxnSpPr/>
          <p:nvPr/>
        </p:nvCxnSpPr>
        <p:spPr>
          <a:xfrm flipV="1">
            <a:off x="8373980" y="2298109"/>
            <a:ext cx="842613" cy="401095"/>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8429379" y="3181753"/>
            <a:ext cx="910228" cy="323951"/>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rot="19551000">
            <a:off x="7302527" y="1500883"/>
            <a:ext cx="1784784" cy="900246"/>
          </a:xfrm>
          <a:prstGeom prst="rect">
            <a:avLst/>
          </a:prstGeom>
          <a:noFill/>
        </p:spPr>
        <p:txBody>
          <a:bodyPr wrap="none" lIns="68580" tIns="34290" rIns="68580" bIns="34290">
            <a:spAutoFit/>
          </a:bodyPr>
          <a:lstStyle/>
          <a:p>
            <a:pPr algn="ct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HTML </a:t>
            </a:r>
            <a:b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b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a:t>
            </a:r>
            <a:r>
              <a:rPr lang="es-ES"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Javascript</a:t>
            </a: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a:t>
            </a:r>
            <a:b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br>
            <a:r>
              <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a:t>
            </a:r>
            <a:r>
              <a:rPr lang="es-ES" dirty="0" err="1">
                <a:ln w="0"/>
                <a:solidFill>
                  <a:schemeClr val="accent1"/>
                </a:solidFill>
                <a:effectLst>
                  <a:outerShdw blurRad="38100" dist="25400" dir="5400000" algn="ctr" rotWithShape="0">
                    <a:srgbClr val="6E747A">
                      <a:alpha val="43000"/>
                    </a:srgbClr>
                  </a:outerShdw>
                </a:effectLst>
                <a:latin typeface="Consolas" panose="020B0609020204030204" pitchFamily="49" charset="0"/>
              </a:rPr>
              <a:t>Bootstrap</a:t>
            </a:r>
            <a:endParaRPr lang="es-ES"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p:txBody>
      </p:sp>
      <p:sp>
        <p:nvSpPr>
          <p:cNvPr id="23" name="Rectángulo 22"/>
          <p:cNvSpPr/>
          <p:nvPr/>
        </p:nvSpPr>
        <p:spPr>
          <a:xfrm rot="1561552">
            <a:off x="8081998" y="3378708"/>
            <a:ext cx="1302280" cy="530915"/>
          </a:xfrm>
          <a:prstGeom prst="rect">
            <a:avLst/>
          </a:prstGeom>
          <a:noFill/>
        </p:spPr>
        <p:txBody>
          <a:bodyPr wrap="none" lIns="68580" tIns="34290" rIns="68580" bIns="34290">
            <a:spAutoFit/>
          </a:bodyPr>
          <a:lstStyle/>
          <a:p>
            <a:pPr algn="ctr"/>
            <a:r>
              <a:rPr lang="es-ES" sz="15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API / JSON </a:t>
            </a:r>
            <a:br>
              <a:rPr lang="es-ES" sz="15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br>
            <a:r>
              <a:rPr lang="es-ES" sz="1500"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 XML</a:t>
            </a:r>
          </a:p>
        </p:txBody>
      </p:sp>
      <p:pic>
        <p:nvPicPr>
          <p:cNvPr id="2056" name="Picture 8"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1199" y="3461811"/>
            <a:ext cx="4068007" cy="166562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ython flas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32882" y="2767645"/>
            <a:ext cx="824781" cy="618586"/>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6038851" y="4971734"/>
            <a:ext cx="1587167" cy="174157"/>
          </a:xfrm>
          <a:prstGeom prst="rect">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350">
              <a:latin typeface="Consolas" panose="020B0609020204030204" pitchFamily="49" charset="0"/>
            </a:endParaRPr>
          </a:p>
        </p:txBody>
      </p:sp>
      <p:pic>
        <p:nvPicPr>
          <p:cNvPr id="3076" name="Picture 4" descr="Image result for pythonanywher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2299" y="3221519"/>
            <a:ext cx="1806428" cy="250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603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ángulo 11"/>
          <p:cNvSpPr/>
          <p:nvPr/>
        </p:nvSpPr>
        <p:spPr>
          <a:xfrm>
            <a:off x="337051" y="371743"/>
            <a:ext cx="11966737" cy="338554"/>
          </a:xfrm>
          <a:prstGeom prst="rect">
            <a:avLst/>
          </a:prstGeom>
        </p:spPr>
        <p:txBody>
          <a:bodyPr wrap="none">
            <a:spAutoFit/>
          </a:bodyPr>
          <a:lstStyle/>
          <a:p>
            <a:r>
              <a:rPr lang="es-ES" sz="1600" dirty="0">
                <a:latin typeface="Consolas" panose="020B0609020204030204" pitchFamily="49" charset="0"/>
              </a:rPr>
              <a:t>https://ieuniversity.pythonanywhere.com</a:t>
            </a:r>
            <a:r>
              <a:rPr lang="es-ES" sz="1600" b="1" u="sng" dirty="0">
                <a:solidFill>
                  <a:schemeClr val="bg1">
                    <a:lumMod val="50000"/>
                    <a:lumOff val="50000"/>
                  </a:schemeClr>
                </a:solidFill>
                <a:latin typeface="Consolas" panose="020B0609020204030204" pitchFamily="49" charset="0"/>
              </a:rPr>
              <a:t>:443</a:t>
            </a:r>
            <a:r>
              <a:rPr lang="es-ES" sz="1600" dirty="0">
                <a:latin typeface="Consolas" panose="020B0609020204030204" pitchFamily="49" charset="0"/>
              </a:rPr>
              <a:t>/call?group=Ikhlaq&amp;prompt=What%20did%20you%20study?&amp;memory=yes</a:t>
            </a:r>
          </a:p>
        </p:txBody>
      </p:sp>
      <p:sp>
        <p:nvSpPr>
          <p:cNvPr id="13" name="Rectángulo 12"/>
          <p:cNvSpPr/>
          <p:nvPr/>
        </p:nvSpPr>
        <p:spPr>
          <a:xfrm>
            <a:off x="4145918" y="1166010"/>
            <a:ext cx="7860380" cy="4985980"/>
          </a:xfrm>
          <a:prstGeom prst="rect">
            <a:avLst/>
          </a:prstGeom>
        </p:spPr>
        <p:txBody>
          <a:bodyPr wrap="square">
            <a:spAutoFit/>
          </a:bodyPr>
          <a:lstStyle/>
          <a:p>
            <a:pPr marL="128588" indent="-128588">
              <a:buFont typeface="Arial" panose="020B0604020202020204" pitchFamily="34" charset="0"/>
              <a:buChar char="•"/>
            </a:pPr>
            <a:r>
              <a:rPr lang="en-US" sz="2000" dirty="0">
                <a:solidFill>
                  <a:srgbClr val="FF0000"/>
                </a:solidFill>
                <a:latin typeface="Consolas" panose="020B0609020204030204" pitchFamily="49" charset="0"/>
              </a:rPr>
              <a:t>https</a:t>
            </a:r>
            <a:r>
              <a:rPr lang="en-US" sz="2000" dirty="0">
                <a:latin typeface="Consolas" panose="020B0609020204030204" pitchFamily="49" charset="0"/>
              </a:rPr>
              <a:t> – http means your data will be transferred using encrypted Hypertext Transfer Protocol, most commonly used over the internet</a:t>
            </a:r>
          </a:p>
          <a:p>
            <a:pPr marL="128588" indent="-128588">
              <a:buFont typeface="Arial" panose="020B0604020202020204" pitchFamily="34" charset="0"/>
              <a:buChar char="•"/>
            </a:pPr>
            <a:r>
              <a:rPr lang="en-US" sz="2000" b="1" dirty="0">
                <a:solidFill>
                  <a:schemeClr val="bg1">
                    <a:lumMod val="50000"/>
                    <a:lumOff val="50000"/>
                  </a:schemeClr>
                </a:solidFill>
                <a:latin typeface="Consolas" panose="020B0609020204030204" pitchFamily="49" charset="0"/>
              </a:rPr>
              <a:t>:443</a:t>
            </a:r>
            <a:r>
              <a:rPr lang="en-US" sz="2000" dirty="0">
                <a:solidFill>
                  <a:schemeClr val="accent5"/>
                </a:solidFill>
                <a:latin typeface="Consolas" panose="020B0609020204030204" pitchFamily="49" charset="0"/>
              </a:rPr>
              <a:t> </a:t>
            </a:r>
            <a:r>
              <a:rPr lang="en-US" sz="2000" dirty="0">
                <a:latin typeface="Consolas" panose="020B0609020204030204" pitchFamily="49" charset="0"/>
              </a:rPr>
              <a:t>– 443 is the default HTTPS port when the port is not informed</a:t>
            </a:r>
          </a:p>
          <a:p>
            <a:pPr marL="128588" indent="-128588">
              <a:buFont typeface="Arial" panose="020B0604020202020204" pitchFamily="34" charset="0"/>
              <a:buChar char="•"/>
            </a:pPr>
            <a:r>
              <a:rPr lang="en-US" sz="2000" b="1" dirty="0">
                <a:solidFill>
                  <a:schemeClr val="accent2"/>
                </a:solidFill>
                <a:latin typeface="Consolas" panose="020B0609020204030204" pitchFamily="49" charset="0"/>
              </a:rPr>
              <a:t>ieuniversity.pythonanywhere.com</a:t>
            </a:r>
            <a:r>
              <a:rPr lang="en-US" sz="2000" dirty="0">
                <a:latin typeface="Consolas" panose="020B0609020204030204" pitchFamily="49" charset="0"/>
              </a:rPr>
              <a:t> resolves to 35.173.69.207 (An Amazon.com address)</a:t>
            </a:r>
          </a:p>
          <a:p>
            <a:pPr marL="128588" indent="-128588">
              <a:buFont typeface="Arial" panose="020B0604020202020204" pitchFamily="34" charset="0"/>
              <a:buChar char="•"/>
            </a:pPr>
            <a:r>
              <a:rPr lang="es-ES" sz="2000" dirty="0">
                <a:solidFill>
                  <a:schemeClr val="accent5"/>
                </a:solidFill>
                <a:latin typeface="Consolas" panose="020B0609020204030204" pitchFamily="49" charset="0"/>
              </a:rPr>
              <a:t>/</a:t>
            </a:r>
            <a:r>
              <a:rPr lang="es-ES" sz="2000" dirty="0" err="1">
                <a:solidFill>
                  <a:schemeClr val="accent5"/>
                </a:solidFill>
                <a:latin typeface="Consolas" panose="020B0609020204030204" pitchFamily="49" charset="0"/>
              </a:rPr>
              <a:t>call</a:t>
            </a:r>
            <a:r>
              <a:rPr lang="es-ES" sz="2000" dirty="0">
                <a:solidFill>
                  <a:schemeClr val="accent6"/>
                </a:solidFill>
                <a:latin typeface="Consolas" panose="020B0609020204030204" pitchFamily="49" charset="0"/>
              </a:rPr>
              <a:t> </a:t>
            </a:r>
            <a:r>
              <a:rPr lang="es-ES" sz="2000" dirty="0" err="1">
                <a:latin typeface="Consolas" panose="020B0609020204030204" pitchFamily="49" charset="0"/>
              </a:rPr>
              <a:t>will</a:t>
            </a:r>
            <a:r>
              <a:rPr lang="es-ES" sz="2000" dirty="0">
                <a:latin typeface="Consolas" panose="020B0609020204030204" pitchFamily="49" charset="0"/>
              </a:rPr>
              <a:t> </a:t>
            </a:r>
            <a:r>
              <a:rPr lang="es-ES" sz="2000" dirty="0" err="1">
                <a:latin typeface="Consolas" panose="020B0609020204030204" pitchFamily="49" charset="0"/>
              </a:rPr>
              <a:t>call</a:t>
            </a:r>
            <a:r>
              <a:rPr lang="es-ES" sz="2000" dirty="0">
                <a:latin typeface="Consolas" panose="020B0609020204030204" pitchFamily="49" charset="0"/>
              </a:rPr>
              <a:t> </a:t>
            </a:r>
            <a:r>
              <a:rPr lang="es-ES" sz="2000" dirty="0" err="1">
                <a:latin typeface="Consolas" panose="020B0609020204030204" pitchFamily="49" charset="0"/>
              </a:rPr>
              <a:t>the</a:t>
            </a:r>
            <a:r>
              <a:rPr lang="es-ES" sz="2000" dirty="0">
                <a:latin typeface="Consolas" panose="020B0609020204030204" pitchFamily="49" charset="0"/>
              </a:rPr>
              <a:t> Python </a:t>
            </a:r>
            <a:r>
              <a:rPr lang="es-ES" sz="2000" dirty="0" err="1">
                <a:latin typeface="Consolas" panose="020B0609020204030204" pitchFamily="49" charset="0"/>
              </a:rPr>
              <a:t>function</a:t>
            </a:r>
            <a:r>
              <a:rPr lang="es-ES" sz="2000" dirty="0">
                <a:latin typeface="Consolas" panose="020B0609020204030204" pitchFamily="49" charset="0"/>
              </a:rPr>
              <a:t> </a:t>
            </a:r>
          </a:p>
          <a:p>
            <a:pPr lvl="1"/>
            <a:r>
              <a:rPr lang="es-ES" sz="2000" dirty="0">
                <a:latin typeface="Consolas" panose="020B0609020204030204" pitchFamily="49" charset="0"/>
              </a:rPr>
              <a:t>“</a:t>
            </a:r>
            <a:r>
              <a:rPr lang="es-ES" sz="2000" dirty="0" err="1">
                <a:latin typeface="Consolas" panose="020B0609020204030204" pitchFamily="49" charset="0"/>
              </a:rPr>
              <a:t>def</a:t>
            </a:r>
            <a:r>
              <a:rPr lang="es-ES" sz="2000" dirty="0">
                <a:latin typeface="Consolas" panose="020B0609020204030204" pitchFamily="49" charset="0"/>
              </a:rPr>
              <a:t> </a:t>
            </a:r>
            <a:r>
              <a:rPr lang="es-ES" sz="2000" dirty="0" err="1">
                <a:latin typeface="Consolas" panose="020B0609020204030204" pitchFamily="49" charset="0"/>
              </a:rPr>
              <a:t>call_openai</a:t>
            </a:r>
            <a:r>
              <a:rPr lang="es-ES" sz="2000" dirty="0">
                <a:latin typeface="Consolas" panose="020B0609020204030204" pitchFamily="49" charset="0"/>
              </a:rPr>
              <a:t>()” </a:t>
            </a:r>
            <a:r>
              <a:rPr lang="es-ES" sz="2000" dirty="0" err="1">
                <a:latin typeface="Consolas" panose="020B0609020204030204" pitchFamily="49" charset="0"/>
              </a:rPr>
              <a:t>with</a:t>
            </a:r>
            <a:r>
              <a:rPr lang="es-ES" sz="2000" dirty="0">
                <a:latin typeface="Consolas" panose="020B0609020204030204" pitchFamily="49" charset="0"/>
              </a:rPr>
              <a:t> </a:t>
            </a:r>
            <a:r>
              <a:rPr lang="es-ES" sz="2000" dirty="0" err="1">
                <a:latin typeface="Consolas" panose="020B0609020204030204" pitchFamily="49" charset="0"/>
              </a:rPr>
              <a:t>the</a:t>
            </a:r>
            <a:r>
              <a:rPr lang="es-ES" sz="2000" dirty="0">
                <a:latin typeface="Consolas" panose="020B0609020204030204" pitchFamily="49" charset="0"/>
              </a:rPr>
              <a:t> GET </a:t>
            </a:r>
            <a:r>
              <a:rPr lang="es-ES" sz="2000" dirty="0" err="1">
                <a:latin typeface="Consolas" panose="020B0609020204030204" pitchFamily="49" charset="0"/>
              </a:rPr>
              <a:t>parameters</a:t>
            </a:r>
            <a:r>
              <a:rPr lang="es-ES" sz="2000" dirty="0">
                <a:latin typeface="Consolas" panose="020B0609020204030204" pitchFamily="49" charset="0"/>
              </a:rPr>
              <a:t>:</a:t>
            </a:r>
          </a:p>
          <a:p>
            <a:pPr lvl="1"/>
            <a:r>
              <a:rPr lang="es-ES" sz="2000" dirty="0" err="1">
                <a:latin typeface="Consolas" panose="020B0609020204030204" pitchFamily="49" charset="0"/>
              </a:rPr>
              <a:t>group</a:t>
            </a:r>
            <a:r>
              <a:rPr lang="es-ES" sz="2000" dirty="0">
                <a:latin typeface="Consolas" panose="020B0609020204030204" pitchFamily="49" charset="0"/>
              </a:rPr>
              <a:t>=“</a:t>
            </a:r>
            <a:r>
              <a:rPr lang="es-ES" sz="2000" dirty="0" err="1">
                <a:latin typeface="Consolas" panose="020B0609020204030204" pitchFamily="49" charset="0"/>
              </a:rPr>
              <a:t>Ikhlaq</a:t>
            </a:r>
            <a:r>
              <a:rPr lang="es-ES" sz="2000" dirty="0">
                <a:latin typeface="Consolas" panose="020B0609020204030204" pitchFamily="49" charset="0"/>
              </a:rPr>
              <a:t>”</a:t>
            </a:r>
          </a:p>
          <a:p>
            <a:pPr lvl="1"/>
            <a:r>
              <a:rPr lang="es-ES" sz="2000" dirty="0" err="1">
                <a:latin typeface="Consolas" panose="020B0609020204030204" pitchFamily="49" charset="0"/>
              </a:rPr>
              <a:t>prompt</a:t>
            </a:r>
            <a:r>
              <a:rPr lang="es-ES" sz="2000" dirty="0">
                <a:latin typeface="Consolas" panose="020B0609020204030204" pitchFamily="49" charset="0"/>
              </a:rPr>
              <a:t>=“</a:t>
            </a:r>
            <a:r>
              <a:rPr lang="es-ES" sz="2000" dirty="0" err="1">
                <a:latin typeface="Consolas" panose="020B0609020204030204" pitchFamily="49" charset="0"/>
              </a:rPr>
              <a:t>What</a:t>
            </a:r>
            <a:r>
              <a:rPr lang="es-ES" sz="2000" dirty="0">
                <a:latin typeface="Consolas" panose="020B0609020204030204" pitchFamily="49" charset="0"/>
              </a:rPr>
              <a:t> </a:t>
            </a:r>
            <a:r>
              <a:rPr lang="es-ES" sz="2000" dirty="0" err="1">
                <a:latin typeface="Consolas" panose="020B0609020204030204" pitchFamily="49" charset="0"/>
              </a:rPr>
              <a:t>did</a:t>
            </a:r>
            <a:r>
              <a:rPr lang="es-ES" sz="2000" dirty="0">
                <a:latin typeface="Consolas" panose="020B0609020204030204" pitchFamily="49" charset="0"/>
              </a:rPr>
              <a:t> </a:t>
            </a:r>
            <a:r>
              <a:rPr lang="es-ES" sz="2000" dirty="0" err="1">
                <a:latin typeface="Consolas" panose="020B0609020204030204" pitchFamily="49" charset="0"/>
              </a:rPr>
              <a:t>you</a:t>
            </a:r>
            <a:r>
              <a:rPr lang="es-ES" sz="2000" dirty="0">
                <a:latin typeface="Consolas" panose="020B0609020204030204" pitchFamily="49" charset="0"/>
              </a:rPr>
              <a:t> </a:t>
            </a:r>
            <a:r>
              <a:rPr lang="es-ES" sz="2000" dirty="0" err="1">
                <a:latin typeface="Consolas" panose="020B0609020204030204" pitchFamily="49" charset="0"/>
              </a:rPr>
              <a:t>study</a:t>
            </a:r>
            <a:r>
              <a:rPr lang="es-ES" sz="2000" dirty="0">
                <a:latin typeface="Consolas" panose="020B0609020204030204" pitchFamily="49" charset="0"/>
              </a:rPr>
              <a:t>? </a:t>
            </a:r>
          </a:p>
          <a:p>
            <a:pPr lvl="1"/>
            <a:r>
              <a:rPr lang="es-ES" sz="2000" dirty="0" err="1">
                <a:latin typeface="Consolas" panose="020B0609020204030204" pitchFamily="49" charset="0"/>
              </a:rPr>
              <a:t>memory</a:t>
            </a:r>
            <a:r>
              <a:rPr lang="es-ES" sz="2000" dirty="0">
                <a:latin typeface="Consolas" panose="020B0609020204030204" pitchFamily="49" charset="0"/>
              </a:rPr>
              <a:t>=“yes”</a:t>
            </a:r>
          </a:p>
          <a:p>
            <a:pPr marL="128588" indent="-128588">
              <a:buFont typeface="Arial" panose="020B0604020202020204" pitchFamily="34" charset="0"/>
              <a:buChar char="•"/>
            </a:pPr>
            <a:r>
              <a:rPr lang="en-US" sz="2000" dirty="0">
                <a:solidFill>
                  <a:schemeClr val="accent5">
                    <a:lumMod val="75000"/>
                  </a:schemeClr>
                </a:solidFill>
                <a:latin typeface="Consolas" panose="020B0609020204030204" pitchFamily="49" charset="0"/>
              </a:rPr>
              <a:t>GET</a:t>
            </a:r>
            <a:r>
              <a:rPr lang="en-US" sz="2000" dirty="0">
                <a:latin typeface="Consolas" panose="020B0609020204030204" pitchFamily="49" charset="0"/>
              </a:rPr>
              <a:t> means that the parameters are visible in the URL in contrast with POST which the parameters are embedded in the message but not visible in the URL.</a:t>
            </a:r>
          </a:p>
          <a:p>
            <a:pPr marL="128588" indent="-128588">
              <a:buFont typeface="Arial" panose="020B0604020202020204" pitchFamily="34" charset="0"/>
              <a:buChar char="•"/>
            </a:pPr>
            <a:endParaRPr lang="es-ES" sz="2000" dirty="0">
              <a:latin typeface="Consolas" panose="020B0609020204030204" pitchFamily="49" charset="0"/>
            </a:endParaRPr>
          </a:p>
        </p:txBody>
      </p:sp>
      <p:pic>
        <p:nvPicPr>
          <p:cNvPr id="15" name="Imagen 14"/>
          <p:cNvPicPr>
            <a:picLocks noChangeAspect="1"/>
          </p:cNvPicPr>
          <p:nvPr/>
        </p:nvPicPr>
        <p:blipFill>
          <a:blip r:embed="rId2" cstate="print"/>
          <a:stretch>
            <a:fillRect/>
          </a:stretch>
        </p:blipFill>
        <p:spPr>
          <a:xfrm>
            <a:off x="604760" y="3849614"/>
            <a:ext cx="1397912" cy="1378302"/>
          </a:xfrm>
          <a:prstGeom prst="rect">
            <a:avLst/>
          </a:prstGeom>
        </p:spPr>
      </p:pic>
      <p:sp>
        <p:nvSpPr>
          <p:cNvPr id="3" name="Rectángulo 2">
            <a:extLst>
              <a:ext uri="{FF2B5EF4-FFF2-40B4-BE49-F238E27FC236}">
                <a16:creationId xmlns:a16="http://schemas.microsoft.com/office/drawing/2014/main" id="{7C7A8573-36E0-F335-60EC-64D2A5D78832}"/>
              </a:ext>
            </a:extLst>
          </p:cNvPr>
          <p:cNvSpPr/>
          <p:nvPr/>
        </p:nvSpPr>
        <p:spPr>
          <a:xfrm>
            <a:off x="185703" y="802366"/>
            <a:ext cx="8287737" cy="2677656"/>
          </a:xfrm>
          <a:prstGeom prst="rect">
            <a:avLst/>
          </a:prstGeom>
        </p:spPr>
        <p:txBody>
          <a:bodyPr wrap="square">
            <a:spAutoFit/>
          </a:bodyPr>
          <a:lstStyle/>
          <a:p>
            <a:r>
              <a:rPr lang="es-ES" sz="600" dirty="0" err="1">
                <a:latin typeface="Consolas" panose="020B0609020204030204" pitchFamily="49" charset="0"/>
              </a:rPr>
              <a:t>from</a:t>
            </a:r>
            <a:r>
              <a:rPr lang="es-ES" sz="600" dirty="0">
                <a:latin typeface="Consolas" panose="020B0609020204030204" pitchFamily="49" charset="0"/>
              </a:rPr>
              <a:t> </a:t>
            </a:r>
            <a:r>
              <a:rPr lang="es-ES" sz="600" dirty="0" err="1">
                <a:latin typeface="Consolas" panose="020B0609020204030204" pitchFamily="49" charset="0"/>
              </a:rPr>
              <a:t>flask</a:t>
            </a:r>
            <a:r>
              <a:rPr lang="es-ES" sz="600" dirty="0">
                <a:latin typeface="Consolas" panose="020B0609020204030204" pitchFamily="49" charset="0"/>
              </a:rPr>
              <a:t> </a:t>
            </a:r>
            <a:r>
              <a:rPr lang="es-ES" sz="600" dirty="0" err="1">
                <a:latin typeface="Consolas" panose="020B0609020204030204" pitchFamily="49" charset="0"/>
              </a:rPr>
              <a:t>import</a:t>
            </a:r>
            <a:r>
              <a:rPr lang="es-ES" sz="600" dirty="0">
                <a:latin typeface="Consolas" panose="020B0609020204030204" pitchFamily="49" charset="0"/>
              </a:rPr>
              <a:t> </a:t>
            </a:r>
            <a:r>
              <a:rPr lang="es-ES" sz="600" dirty="0" err="1">
                <a:latin typeface="Consolas" panose="020B0609020204030204" pitchFamily="49" charset="0"/>
              </a:rPr>
              <a:t>Flask</a:t>
            </a:r>
            <a:endParaRPr lang="es-ES" sz="600" dirty="0">
              <a:latin typeface="Consolas" panose="020B0609020204030204" pitchFamily="49" charset="0"/>
            </a:endParaRPr>
          </a:p>
          <a:p>
            <a:endParaRPr lang="es-ES" sz="600" dirty="0">
              <a:latin typeface="Consolas" panose="020B0609020204030204" pitchFamily="49" charset="0"/>
            </a:endParaRPr>
          </a:p>
          <a:p>
            <a:r>
              <a:rPr lang="es-ES" sz="600" dirty="0">
                <a:latin typeface="Consolas" panose="020B0609020204030204" pitchFamily="49" charset="0"/>
              </a:rPr>
              <a:t>app = </a:t>
            </a:r>
            <a:r>
              <a:rPr lang="es-ES" sz="600" dirty="0" err="1">
                <a:latin typeface="Consolas" panose="020B0609020204030204" pitchFamily="49" charset="0"/>
              </a:rPr>
              <a:t>Flask</a:t>
            </a:r>
            <a:r>
              <a:rPr lang="es-ES" sz="600" dirty="0">
                <a:latin typeface="Consolas" panose="020B0609020204030204" pitchFamily="49" charset="0"/>
              </a:rPr>
              <a:t>(__</a:t>
            </a:r>
            <a:r>
              <a:rPr lang="es-ES" sz="600" dirty="0" err="1">
                <a:latin typeface="Consolas" panose="020B0609020204030204" pitchFamily="49" charset="0"/>
              </a:rPr>
              <a:t>name</a:t>
            </a:r>
            <a:r>
              <a:rPr lang="es-ES" sz="600" dirty="0">
                <a:latin typeface="Consolas" panose="020B0609020204030204" pitchFamily="49" charset="0"/>
              </a:rPr>
              <a:t>__)</a:t>
            </a:r>
          </a:p>
          <a:p>
            <a:endParaRPr lang="es-ES" sz="600" dirty="0">
              <a:latin typeface="Consolas" panose="020B0609020204030204" pitchFamily="49" charset="0"/>
            </a:endParaRPr>
          </a:p>
          <a:p>
            <a:r>
              <a:rPr lang="es-ES" sz="600" dirty="0">
                <a:latin typeface="Consolas" panose="020B0609020204030204" pitchFamily="49" charset="0"/>
              </a:rPr>
              <a:t>@</a:t>
            </a:r>
            <a:r>
              <a:rPr lang="es-ES" sz="600" dirty="0" err="1">
                <a:latin typeface="Consolas" panose="020B0609020204030204" pitchFamily="49" charset="0"/>
              </a:rPr>
              <a:t>app.route</a:t>
            </a:r>
            <a:r>
              <a:rPr lang="es-ES" sz="600" dirty="0">
                <a:latin typeface="Consolas" panose="020B0609020204030204" pitchFamily="49" charset="0"/>
              </a:rPr>
              <a:t>('/')</a:t>
            </a:r>
          </a:p>
          <a:p>
            <a:r>
              <a:rPr lang="es-ES" sz="600" dirty="0" err="1">
                <a:latin typeface="Consolas" panose="020B0609020204030204" pitchFamily="49" charset="0"/>
              </a:rPr>
              <a:t>def</a:t>
            </a:r>
            <a:r>
              <a:rPr lang="es-ES" sz="600" dirty="0">
                <a:latin typeface="Consolas" panose="020B0609020204030204" pitchFamily="49" charset="0"/>
              </a:rPr>
              <a:t> </a:t>
            </a:r>
            <a:r>
              <a:rPr lang="es-ES" sz="600" dirty="0" err="1">
                <a:latin typeface="Consolas" panose="020B0609020204030204" pitchFamily="49" charset="0"/>
              </a:rPr>
              <a:t>hello_world</a:t>
            </a:r>
            <a:r>
              <a:rPr lang="es-ES" sz="600" dirty="0">
                <a:latin typeface="Consolas" panose="020B0609020204030204" pitchFamily="49" charset="0"/>
              </a:rPr>
              <a:t>():</a:t>
            </a:r>
          </a:p>
          <a:p>
            <a:r>
              <a:rPr lang="es-ES" sz="600" dirty="0">
                <a:latin typeface="Consolas" panose="020B0609020204030204" pitchFamily="49" charset="0"/>
              </a:rPr>
              <a:t>    </a:t>
            </a:r>
            <a:r>
              <a:rPr lang="es-ES" sz="600" dirty="0" err="1">
                <a:latin typeface="Consolas" panose="020B0609020204030204" pitchFamily="49" charset="0"/>
              </a:rPr>
              <a:t>return</a:t>
            </a:r>
            <a:r>
              <a:rPr lang="es-ES" sz="600" dirty="0">
                <a:latin typeface="Consolas" panose="020B0609020204030204" pitchFamily="49" charset="0"/>
              </a:rPr>
              <a:t> "</a:t>
            </a:r>
            <a:r>
              <a:rPr lang="es-ES" sz="600" dirty="0" err="1">
                <a:latin typeface="Consolas" panose="020B0609020204030204" pitchFamily="49" charset="0"/>
              </a:rPr>
              <a:t>Hello</a:t>
            </a:r>
            <a:r>
              <a:rPr lang="es-ES" sz="600" dirty="0">
                <a:latin typeface="Consolas" panose="020B0609020204030204" pitchFamily="49" charset="0"/>
              </a:rPr>
              <a:t> </a:t>
            </a:r>
            <a:r>
              <a:rPr lang="es-ES" sz="600" dirty="0" err="1">
                <a:latin typeface="Consolas" panose="020B0609020204030204" pitchFamily="49" charset="0"/>
              </a:rPr>
              <a:t>World</a:t>
            </a:r>
            <a:r>
              <a:rPr lang="es-ES" sz="600" dirty="0">
                <a:latin typeface="Consolas" panose="020B0609020204030204" pitchFamily="49" charset="0"/>
              </a:rPr>
              <a:t>"</a:t>
            </a:r>
          </a:p>
          <a:p>
            <a:pPr algn="ctr"/>
            <a:endParaRPr lang="es-ES" sz="600" dirty="0">
              <a:latin typeface="Consolas" panose="020B0609020204030204" pitchFamily="49" charset="0"/>
            </a:endParaRPr>
          </a:p>
          <a:p>
            <a:r>
              <a:rPr lang="es-ES" sz="600" dirty="0">
                <a:latin typeface="Consolas" panose="020B0609020204030204" pitchFamily="49" charset="0"/>
              </a:rPr>
              <a:t>@app.route('/call')</a:t>
            </a:r>
          </a:p>
          <a:p>
            <a:r>
              <a:rPr lang="es-ES" sz="600" dirty="0" err="1">
                <a:latin typeface="Consolas" panose="020B0609020204030204" pitchFamily="49" charset="0"/>
              </a:rPr>
              <a:t>def</a:t>
            </a:r>
            <a:r>
              <a:rPr lang="es-ES" sz="600" dirty="0">
                <a:latin typeface="Consolas" panose="020B0609020204030204" pitchFamily="49" charset="0"/>
              </a:rPr>
              <a:t> </a:t>
            </a:r>
            <a:r>
              <a:rPr lang="es-ES" sz="600" dirty="0" err="1">
                <a:latin typeface="Consolas" panose="020B0609020204030204" pitchFamily="49" charset="0"/>
              </a:rPr>
              <a:t>call_openai</a:t>
            </a:r>
            <a:r>
              <a:rPr lang="es-ES" sz="600" dirty="0">
                <a:latin typeface="Consolas" panose="020B0609020204030204" pitchFamily="49" charset="0"/>
              </a:rPr>
              <a:t>():</a:t>
            </a:r>
          </a:p>
          <a:p>
            <a:r>
              <a:rPr lang="es-ES" sz="600" dirty="0">
                <a:latin typeface="Consolas" panose="020B0609020204030204" pitchFamily="49" charset="0"/>
              </a:rPr>
              <a:t>…</a:t>
            </a:r>
          </a:p>
          <a:p>
            <a:r>
              <a:rPr lang="en-GB" sz="600" dirty="0">
                <a:latin typeface="Consolas" panose="020B0609020204030204" pitchFamily="49" charset="0"/>
              </a:rPr>
              <a:t> group = str(</a:t>
            </a:r>
            <a:r>
              <a:rPr lang="en-GB" sz="600" dirty="0" err="1">
                <a:latin typeface="Consolas" panose="020B0609020204030204" pitchFamily="49" charset="0"/>
              </a:rPr>
              <a:t>request.args.get</a:t>
            </a:r>
            <a:r>
              <a:rPr lang="en-GB" sz="600" dirty="0">
                <a:latin typeface="Consolas" panose="020B0609020204030204" pitchFamily="49" charset="0"/>
              </a:rPr>
              <a:t>('group', ‘’))</a:t>
            </a:r>
            <a:endParaRPr lang="es-ES" sz="600" dirty="0">
              <a:latin typeface="Consolas" panose="020B0609020204030204" pitchFamily="49" charset="0"/>
            </a:endParaRPr>
          </a:p>
          <a:p>
            <a:r>
              <a:rPr lang="es-ES" sz="600" dirty="0">
                <a:latin typeface="Consolas" panose="020B0609020204030204" pitchFamily="49" charset="0"/>
              </a:rPr>
              <a:t>…</a:t>
            </a:r>
          </a:p>
          <a:p>
            <a:r>
              <a:rPr lang="fr-FR" sz="600" dirty="0">
                <a:latin typeface="Consolas" panose="020B0609020204030204" pitchFamily="49" charset="0"/>
              </a:rPr>
              <a:t> prompt = </a:t>
            </a:r>
            <a:r>
              <a:rPr lang="fr-FR" sz="600" dirty="0" err="1">
                <a:latin typeface="Consolas" panose="020B0609020204030204" pitchFamily="49" charset="0"/>
              </a:rPr>
              <a:t>request.args.get</a:t>
            </a:r>
            <a:r>
              <a:rPr lang="fr-FR" sz="600" dirty="0">
                <a:latin typeface="Consolas" panose="020B0609020204030204" pitchFamily="49" charset="0"/>
              </a:rPr>
              <a:t>('prompt’)</a:t>
            </a:r>
            <a:endParaRPr lang="es-ES" sz="600" dirty="0">
              <a:latin typeface="Consolas" panose="020B0609020204030204" pitchFamily="49" charset="0"/>
            </a:endParaRPr>
          </a:p>
          <a:p>
            <a:r>
              <a:rPr lang="es-ES" sz="600" dirty="0">
                <a:latin typeface="Consolas" panose="020B0609020204030204" pitchFamily="49" charset="0"/>
              </a:rPr>
              <a:t>…</a:t>
            </a:r>
          </a:p>
          <a:p>
            <a:r>
              <a:rPr lang="es-ES" sz="600" dirty="0">
                <a:latin typeface="Consolas" panose="020B0609020204030204" pitchFamily="49" charset="0"/>
              </a:rPr>
              <a:t> </a:t>
            </a:r>
            <a:r>
              <a:rPr lang="es-ES" sz="600" dirty="0" err="1">
                <a:latin typeface="Consolas" panose="020B0609020204030204" pitchFamily="49" charset="0"/>
              </a:rPr>
              <a:t>completion</a:t>
            </a:r>
            <a:r>
              <a:rPr lang="es-ES" sz="600" dirty="0">
                <a:latin typeface="Consolas" panose="020B0609020204030204" pitchFamily="49" charset="0"/>
              </a:rPr>
              <a:t> = </a:t>
            </a:r>
            <a:r>
              <a:rPr lang="es-ES" sz="600" dirty="0" err="1">
                <a:latin typeface="Consolas" panose="020B0609020204030204" pitchFamily="49" charset="0"/>
              </a:rPr>
              <a:t>client.chat.completions.create</a:t>
            </a:r>
            <a:r>
              <a:rPr lang="es-ES" sz="600" dirty="0">
                <a:latin typeface="Consolas" panose="020B0609020204030204" pitchFamily="49" charset="0"/>
              </a:rPr>
              <a:t>(</a:t>
            </a:r>
          </a:p>
          <a:p>
            <a:r>
              <a:rPr lang="es-ES" sz="600" dirty="0">
                <a:latin typeface="Consolas" panose="020B0609020204030204" pitchFamily="49" charset="0"/>
              </a:rPr>
              <a:t>        </a:t>
            </a:r>
            <a:r>
              <a:rPr lang="es-ES" sz="600" dirty="0" err="1">
                <a:latin typeface="Consolas" panose="020B0609020204030204" pitchFamily="49" charset="0"/>
              </a:rPr>
              <a:t>model</a:t>
            </a:r>
            <a:r>
              <a:rPr lang="es-ES" sz="600" dirty="0">
                <a:latin typeface="Consolas" panose="020B0609020204030204" pitchFamily="49" charset="0"/>
              </a:rPr>
              <a:t>="gpt-3.5-turbo",</a:t>
            </a:r>
          </a:p>
          <a:p>
            <a:r>
              <a:rPr lang="es-ES" sz="600" dirty="0">
                <a:latin typeface="Consolas" panose="020B0609020204030204" pitchFamily="49" charset="0"/>
              </a:rPr>
              <a:t>        </a:t>
            </a:r>
            <a:r>
              <a:rPr lang="es-ES" sz="600" dirty="0" err="1">
                <a:latin typeface="Consolas" panose="020B0609020204030204" pitchFamily="49" charset="0"/>
              </a:rPr>
              <a:t>messages</a:t>
            </a:r>
            <a:r>
              <a:rPr lang="es-ES" sz="600" dirty="0">
                <a:latin typeface="Consolas" panose="020B0609020204030204" pitchFamily="49" charset="0"/>
              </a:rPr>
              <a:t>=[</a:t>
            </a:r>
          </a:p>
          <a:p>
            <a:r>
              <a:rPr lang="es-ES" sz="600" dirty="0">
                <a:latin typeface="Consolas" panose="020B0609020204030204" pitchFamily="49" charset="0"/>
              </a:rPr>
              <a:t>            {"role": "</a:t>
            </a:r>
            <a:r>
              <a:rPr lang="es-ES" sz="600" dirty="0" err="1">
                <a:latin typeface="Consolas" panose="020B0609020204030204" pitchFamily="49" charset="0"/>
              </a:rPr>
              <a:t>user</a:t>
            </a:r>
            <a:r>
              <a:rPr lang="es-ES" sz="600" dirty="0">
                <a:latin typeface="Consolas" panose="020B0609020204030204" pitchFamily="49" charset="0"/>
              </a:rPr>
              <a:t>",</a:t>
            </a:r>
          </a:p>
          <a:p>
            <a:r>
              <a:rPr lang="es-ES" sz="600" dirty="0">
                <a:latin typeface="Consolas" panose="020B0609020204030204" pitchFamily="49" charset="0"/>
              </a:rPr>
              <a:t>            "</a:t>
            </a:r>
            <a:r>
              <a:rPr lang="es-ES" sz="600" dirty="0" err="1">
                <a:latin typeface="Consolas" panose="020B0609020204030204" pitchFamily="49" charset="0"/>
              </a:rPr>
              <a:t>content</a:t>
            </a:r>
            <a:r>
              <a:rPr lang="es-ES" sz="600" dirty="0">
                <a:latin typeface="Consolas" panose="020B0609020204030204" pitchFamily="49" charset="0"/>
              </a:rPr>
              <a:t>": r + </a:t>
            </a:r>
            <a:r>
              <a:rPr lang="es-ES" sz="600" dirty="0" err="1">
                <a:latin typeface="Consolas" panose="020B0609020204030204" pitchFamily="49" charset="0"/>
              </a:rPr>
              <a:t>prompt</a:t>
            </a:r>
            <a:r>
              <a:rPr lang="es-ES" sz="600" dirty="0">
                <a:latin typeface="Consolas" panose="020B0609020204030204" pitchFamily="49" charset="0"/>
              </a:rPr>
              <a:t>},</a:t>
            </a:r>
          </a:p>
          <a:p>
            <a:r>
              <a:rPr lang="es-ES" sz="600" dirty="0">
                <a:latin typeface="Consolas" panose="020B0609020204030204" pitchFamily="49" charset="0"/>
              </a:rPr>
              <a:t>            {"role": "</a:t>
            </a:r>
            <a:r>
              <a:rPr lang="es-ES" sz="600" dirty="0" err="1">
                <a:latin typeface="Consolas" panose="020B0609020204030204" pitchFamily="49" charset="0"/>
              </a:rPr>
              <a:t>system</a:t>
            </a:r>
            <a:r>
              <a:rPr lang="es-ES" sz="600" dirty="0">
                <a:latin typeface="Consolas" panose="020B0609020204030204" pitchFamily="49" charset="0"/>
              </a:rPr>
              <a:t>", "</a:t>
            </a:r>
            <a:r>
              <a:rPr lang="es-ES" sz="600" dirty="0" err="1">
                <a:latin typeface="Consolas" panose="020B0609020204030204" pitchFamily="49" charset="0"/>
              </a:rPr>
              <a:t>content</a:t>
            </a:r>
            <a:r>
              <a:rPr lang="es-ES" sz="600" dirty="0">
                <a:latin typeface="Consolas" panose="020B0609020204030204" pitchFamily="49" charset="0"/>
              </a:rPr>
              <a:t>": '</a:t>
            </a:r>
            <a:r>
              <a:rPr lang="es-ES" sz="600" dirty="0" err="1">
                <a:latin typeface="Consolas" panose="020B0609020204030204" pitchFamily="49" charset="0"/>
              </a:rPr>
              <a:t>The</a:t>
            </a:r>
            <a:r>
              <a:rPr lang="es-ES" sz="600" dirty="0">
                <a:latin typeface="Consolas" panose="020B0609020204030204" pitchFamily="49" charset="0"/>
              </a:rPr>
              <a:t> </a:t>
            </a:r>
            <a:r>
              <a:rPr lang="es-ES" sz="600" dirty="0" err="1">
                <a:latin typeface="Consolas" panose="020B0609020204030204" pitchFamily="49" charset="0"/>
              </a:rPr>
              <a:t>past</a:t>
            </a:r>
            <a:r>
              <a:rPr lang="es-ES" sz="600" dirty="0">
                <a:latin typeface="Consolas" panose="020B0609020204030204" pitchFamily="49" charset="0"/>
              </a:rPr>
              <a:t> </a:t>
            </a:r>
            <a:r>
              <a:rPr lang="es-ES" sz="600" dirty="0" err="1">
                <a:latin typeface="Consolas" panose="020B0609020204030204" pitchFamily="49" charset="0"/>
              </a:rPr>
              <a:t>conversation</a:t>
            </a:r>
            <a:r>
              <a:rPr lang="es-ES" sz="600" dirty="0">
                <a:latin typeface="Consolas" panose="020B0609020204030204" pitchFamily="49" charset="0"/>
              </a:rPr>
              <a:t> </a:t>
            </a:r>
            <a:r>
              <a:rPr lang="es-ES" sz="600" dirty="0" err="1">
                <a:latin typeface="Consolas" panose="020B0609020204030204" pitchFamily="49" charset="0"/>
              </a:rPr>
              <a:t>was</a:t>
            </a:r>
            <a:r>
              <a:rPr lang="es-ES" sz="600" dirty="0">
                <a:latin typeface="Consolas" panose="020B0609020204030204" pitchFamily="49" charset="0"/>
              </a:rPr>
              <a:t>:'+ </a:t>
            </a:r>
            <a:r>
              <a:rPr lang="es-ES" sz="600" dirty="0" err="1">
                <a:latin typeface="Consolas" panose="020B0609020204030204" pitchFamily="49" charset="0"/>
              </a:rPr>
              <a:t>digest</a:t>
            </a:r>
            <a:r>
              <a:rPr lang="es-ES" sz="600" dirty="0">
                <a:latin typeface="Consolas" panose="020B0609020204030204" pitchFamily="49" charset="0"/>
              </a:rPr>
              <a:t>},</a:t>
            </a:r>
          </a:p>
          <a:p>
            <a:r>
              <a:rPr lang="es-ES" sz="600" dirty="0">
                <a:latin typeface="Consolas" panose="020B0609020204030204" pitchFamily="49" charset="0"/>
              </a:rPr>
              <a:t>        ]</a:t>
            </a:r>
          </a:p>
          <a:p>
            <a:r>
              <a:rPr lang="es-ES" sz="600" dirty="0">
                <a:latin typeface="Consolas" panose="020B0609020204030204" pitchFamily="49" charset="0"/>
              </a:rPr>
              <a:t>    )</a:t>
            </a:r>
          </a:p>
          <a:p>
            <a:r>
              <a:rPr lang="fr-FR" sz="600" dirty="0">
                <a:latin typeface="Consolas" panose="020B0609020204030204" pitchFamily="49" charset="0"/>
              </a:rPr>
              <a:t> </a:t>
            </a:r>
            <a:r>
              <a:rPr lang="fr-FR" sz="600" dirty="0" err="1">
                <a:latin typeface="Consolas" panose="020B0609020204030204" pitchFamily="49" charset="0"/>
              </a:rPr>
              <a:t>gpt_response</a:t>
            </a:r>
            <a:r>
              <a:rPr lang="fr-FR" sz="600" dirty="0">
                <a:latin typeface="Consolas" panose="020B0609020204030204" pitchFamily="49" charset="0"/>
              </a:rPr>
              <a:t> = </a:t>
            </a:r>
            <a:r>
              <a:rPr lang="fr-FR" sz="600" dirty="0" err="1">
                <a:latin typeface="Consolas" panose="020B0609020204030204" pitchFamily="49" charset="0"/>
              </a:rPr>
              <a:t>completion.choices</a:t>
            </a:r>
            <a:r>
              <a:rPr lang="fr-FR" sz="600" dirty="0">
                <a:latin typeface="Consolas" panose="020B0609020204030204" pitchFamily="49" charset="0"/>
              </a:rPr>
              <a:t>[0].</a:t>
            </a:r>
            <a:r>
              <a:rPr lang="fr-FR" sz="600" dirty="0" err="1">
                <a:latin typeface="Consolas" panose="020B0609020204030204" pitchFamily="49" charset="0"/>
              </a:rPr>
              <a:t>message.content</a:t>
            </a:r>
            <a:endParaRPr lang="fr-FR" sz="600" dirty="0">
              <a:latin typeface="Consolas" panose="020B0609020204030204" pitchFamily="49" charset="0"/>
            </a:endParaRPr>
          </a:p>
          <a:p>
            <a:r>
              <a:rPr lang="fr-FR" sz="600" dirty="0">
                <a:latin typeface="Consolas" panose="020B0609020204030204" pitchFamily="49" charset="0"/>
              </a:rPr>
              <a:t>…</a:t>
            </a:r>
          </a:p>
          <a:p>
            <a:r>
              <a:rPr lang="en-GB" sz="600" dirty="0">
                <a:latin typeface="Consolas" panose="020B0609020204030204" pitchFamily="49" charset="0"/>
              </a:rPr>
              <a:t> response = </a:t>
            </a:r>
            <a:r>
              <a:rPr lang="en-GB" sz="600" dirty="0" err="1">
                <a:latin typeface="Consolas" panose="020B0609020204030204" pitchFamily="49" charset="0"/>
              </a:rPr>
              <a:t>jsonify</a:t>
            </a:r>
            <a:r>
              <a:rPr lang="en-GB" sz="600" dirty="0">
                <a:latin typeface="Consolas" panose="020B0609020204030204" pitchFamily="49" charset="0"/>
              </a:rPr>
              <a:t>(response)</a:t>
            </a:r>
          </a:p>
          <a:p>
            <a:r>
              <a:rPr lang="en-GB" sz="600" dirty="0">
                <a:latin typeface="Consolas" panose="020B0609020204030204" pitchFamily="49" charset="0"/>
              </a:rPr>
              <a:t>…</a:t>
            </a:r>
          </a:p>
          <a:p>
            <a:r>
              <a:rPr lang="en-GB" sz="600" dirty="0">
                <a:latin typeface="Consolas" panose="020B0609020204030204" pitchFamily="49" charset="0"/>
              </a:rPr>
              <a:t> return response</a:t>
            </a:r>
            <a:endParaRPr lang="es-ES" sz="600" dirty="0">
              <a:latin typeface="Consolas" panose="020B0609020204030204" pitchFamily="49" charset="0"/>
            </a:endParaRPr>
          </a:p>
        </p:txBody>
      </p:sp>
      <p:sp>
        <p:nvSpPr>
          <p:cNvPr id="5" name="Rectangle 1">
            <a:extLst>
              <a:ext uri="{FF2B5EF4-FFF2-40B4-BE49-F238E27FC236}">
                <a16:creationId xmlns:a16="http://schemas.microsoft.com/office/drawing/2014/main" id="{A11FD448-A023-8C8C-F8DD-7D9B00D10087}"/>
              </a:ext>
            </a:extLst>
          </p:cNvPr>
          <p:cNvSpPr>
            <a:spLocks noChangeArrowheads="1"/>
          </p:cNvSpPr>
          <p:nvPr/>
        </p:nvSpPr>
        <p:spPr bwMode="auto">
          <a:xfrm>
            <a:off x="428393" y="6484592"/>
            <a:ext cx="743504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1000" b="0" i="0" u="none" strike="noStrike" cap="none" normalizeH="0" baseline="0" dirty="0">
                <a:ln>
                  <a:noFill/>
                </a:ln>
                <a:effectLst/>
                <a:latin typeface="Arial Unicode MS"/>
              </a:rPr>
              <a:t>81.34.60.137 - - [21/Mar/2024:20:34:40 +0000] "GET /</a:t>
            </a:r>
            <a:r>
              <a:rPr kumimoji="0" lang="es-ES" altLang="es-ES" sz="1000" b="0" i="0" u="none" strike="noStrike" cap="none" normalizeH="0" baseline="0" dirty="0" err="1">
                <a:ln>
                  <a:noFill/>
                </a:ln>
                <a:effectLst/>
                <a:latin typeface="Arial Unicode MS"/>
              </a:rPr>
              <a:t>call?group</a:t>
            </a:r>
            <a:r>
              <a:rPr kumimoji="0" lang="es-ES" altLang="es-ES" sz="1000" b="0" i="0" u="none" strike="noStrike" cap="none" normalizeH="0" baseline="0" dirty="0">
                <a:ln>
                  <a:noFill/>
                </a:ln>
                <a:effectLst/>
                <a:latin typeface="Arial Unicode MS"/>
              </a:rPr>
              <a:t>=</a:t>
            </a:r>
            <a:r>
              <a:rPr kumimoji="0" lang="es-ES" altLang="es-ES" sz="1000" b="0" i="0" u="none" strike="noStrike" cap="none" normalizeH="0" baseline="0" dirty="0" err="1">
                <a:ln>
                  <a:noFill/>
                </a:ln>
                <a:effectLst/>
                <a:latin typeface="Arial Unicode MS"/>
              </a:rPr>
              <a:t>Ikhlaq&amp;prompt</a:t>
            </a:r>
            <a:r>
              <a:rPr kumimoji="0" lang="es-ES" altLang="es-ES" sz="1000" b="0" i="0" u="none" strike="noStrike" cap="none" normalizeH="0" baseline="0" dirty="0">
                <a:ln>
                  <a:noFill/>
                </a:ln>
                <a:effectLst/>
                <a:latin typeface="Arial Unicode MS"/>
              </a:rPr>
              <a:t>=What%20did%20you%20study?&amp;</a:t>
            </a:r>
            <a:r>
              <a:rPr kumimoji="0" lang="es-ES" altLang="es-ES" sz="1000" b="0" i="0" u="none" strike="noStrike" cap="none" normalizeH="0" baseline="0" dirty="0" err="1">
                <a:ln>
                  <a:noFill/>
                </a:ln>
                <a:effectLst/>
                <a:latin typeface="Arial Unicode MS"/>
              </a:rPr>
              <a:t>memory</a:t>
            </a:r>
            <a:r>
              <a:rPr kumimoji="0" lang="es-ES" altLang="es-ES" sz="1000" b="0" i="0" u="none" strike="noStrike" cap="none" normalizeH="0" baseline="0" dirty="0">
                <a:ln>
                  <a:noFill/>
                </a:ln>
                <a:effectLst/>
                <a:latin typeface="Arial Unicode MS"/>
              </a:rPr>
              <a:t>=yes</a:t>
            </a:r>
            <a:endParaRPr kumimoji="0" lang="es-ES" altLang="es-E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506218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riángulos coloreados que crean un diseño transparente">
            <a:extLst>
              <a:ext uri="{FF2B5EF4-FFF2-40B4-BE49-F238E27FC236}">
                <a16:creationId xmlns:a16="http://schemas.microsoft.com/office/drawing/2014/main" id="{805F93C8-E03E-40FD-984B-5321D45606FF}"/>
              </a:ext>
            </a:extLst>
          </p:cNvPr>
          <p:cNvPicPr>
            <a:picLocks noChangeAspect="1"/>
          </p:cNvPicPr>
          <p:nvPr/>
        </p:nvPicPr>
        <p:blipFill rotWithShape="1">
          <a:blip r:embed="rId2" cstate="print"/>
          <a:srcRect t="10700" r="1" b="8941"/>
          <a:stretch/>
        </p:blipFill>
        <p:spPr>
          <a:xfrm>
            <a:off x="20" y="10"/>
            <a:ext cx="12191435" cy="6857989"/>
          </a:xfrm>
          <a:prstGeom prst="rect">
            <a:avLst/>
          </a:prstGeom>
        </p:spPr>
      </p:pic>
      <p:sp>
        <p:nvSpPr>
          <p:cNvPr id="27" name="Rectangle 26">
            <a:extLst>
              <a:ext uri="{FF2B5EF4-FFF2-40B4-BE49-F238E27FC236}">
                <a16:creationId xmlns:a16="http://schemas.microsoft.com/office/drawing/2014/main" id="{117E1A5F-4E44-495B-9C48-A5314F5BA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19199"/>
            <a:ext cx="12192001" cy="4733924"/>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D7D3F3-CA61-4290-8318-F72664E6A135}"/>
              </a:ext>
            </a:extLst>
          </p:cNvPr>
          <p:cNvSpPr>
            <a:spLocks noGrp="1"/>
          </p:cNvSpPr>
          <p:nvPr>
            <p:ph type="ctrTitle"/>
          </p:nvPr>
        </p:nvSpPr>
        <p:spPr>
          <a:xfrm>
            <a:off x="762000" y="1523999"/>
            <a:ext cx="10668000" cy="1985963"/>
          </a:xfrm>
        </p:spPr>
        <p:txBody>
          <a:bodyPr>
            <a:normAutofit/>
          </a:bodyPr>
          <a:lstStyle/>
          <a:p>
            <a:r>
              <a:rPr lang="es-ES" sz="3200">
                <a:solidFill>
                  <a:srgbClr val="FFFFFF"/>
                </a:solidFill>
              </a:rPr>
              <a:t>Backend</a:t>
            </a:r>
            <a:br>
              <a:rPr lang="es-ES" sz="3200">
                <a:solidFill>
                  <a:srgbClr val="FFFFFF"/>
                </a:solidFill>
              </a:rPr>
            </a:br>
            <a:r>
              <a:rPr lang="es-ES" sz="3200">
                <a:solidFill>
                  <a:srgbClr val="FFFFFF"/>
                </a:solidFill>
              </a:rPr>
              <a:t>Frameworks</a:t>
            </a:r>
            <a:br>
              <a:rPr lang="es-ES" sz="3200">
                <a:solidFill>
                  <a:srgbClr val="FFFFFF"/>
                </a:solidFill>
              </a:rPr>
            </a:br>
            <a:br>
              <a:rPr lang="en-US" sz="3200">
                <a:solidFill>
                  <a:srgbClr val="FFFFFF"/>
                </a:solidFill>
              </a:rPr>
            </a:br>
            <a:endParaRPr lang="es-ES" sz="3200">
              <a:solidFill>
                <a:srgbClr val="FFFFFF"/>
              </a:solidFill>
            </a:endParaRPr>
          </a:p>
        </p:txBody>
      </p:sp>
      <p:sp>
        <p:nvSpPr>
          <p:cNvPr id="3" name="Subtítulo 2">
            <a:extLst>
              <a:ext uri="{FF2B5EF4-FFF2-40B4-BE49-F238E27FC236}">
                <a16:creationId xmlns:a16="http://schemas.microsoft.com/office/drawing/2014/main" id="{7B0A4667-7AB7-4FD9-9E30-616D75D086C9}"/>
              </a:ext>
            </a:extLst>
          </p:cNvPr>
          <p:cNvSpPr>
            <a:spLocks noGrp="1"/>
          </p:cNvSpPr>
          <p:nvPr>
            <p:ph type="subTitle" idx="1"/>
          </p:nvPr>
        </p:nvSpPr>
        <p:spPr>
          <a:xfrm>
            <a:off x="762000" y="3809999"/>
            <a:ext cx="10668000" cy="1985963"/>
          </a:xfrm>
        </p:spPr>
        <p:txBody>
          <a:bodyPr>
            <a:normAutofit/>
          </a:bodyPr>
          <a:lstStyle/>
          <a:p>
            <a:r>
              <a:rPr lang="en-GB" dirty="0">
                <a:solidFill>
                  <a:srgbClr val="FFFFFF"/>
                </a:solidFill>
              </a:rPr>
              <a:t>IE University</a:t>
            </a:r>
            <a:endParaRPr lang="es-ES" dirty="0">
              <a:solidFill>
                <a:srgbClr val="FFFFFF"/>
              </a:solidFill>
            </a:endParaRPr>
          </a:p>
        </p:txBody>
      </p:sp>
    </p:spTree>
    <p:extLst>
      <p:ext uri="{BB962C8B-B14F-4D97-AF65-F5344CB8AC3E}">
        <p14:creationId xmlns:p14="http://schemas.microsoft.com/office/powerpoint/2010/main" val="274580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D5DE119-6F04-4E9E-AD36-FC2CDB3DE512}"/>
              </a:ext>
            </a:extLst>
          </p:cNvPr>
          <p:cNvSpPr/>
          <p:nvPr/>
        </p:nvSpPr>
        <p:spPr>
          <a:xfrm>
            <a:off x="667965" y="3200400"/>
            <a:ext cx="11480800" cy="1754326"/>
          </a:xfrm>
          <a:prstGeom prst="rect">
            <a:avLst/>
          </a:prstGeom>
        </p:spPr>
        <p:txBody>
          <a:bodyPr wrap="square">
            <a:spAutoFit/>
          </a:bodyPr>
          <a:lstStyle/>
          <a:p>
            <a:r>
              <a:rPr lang="es-ES" dirty="0" err="1"/>
              <a:t>from</a:t>
            </a:r>
            <a:r>
              <a:rPr lang="es-ES" dirty="0"/>
              <a:t> </a:t>
            </a:r>
            <a:r>
              <a:rPr lang="es-ES" dirty="0" err="1"/>
              <a:t>flask</a:t>
            </a:r>
            <a:r>
              <a:rPr lang="es-ES" dirty="0"/>
              <a:t> </a:t>
            </a:r>
            <a:r>
              <a:rPr lang="es-ES" dirty="0" err="1"/>
              <a:t>import</a:t>
            </a:r>
            <a:r>
              <a:rPr lang="es-ES" dirty="0"/>
              <a:t> </a:t>
            </a:r>
            <a:r>
              <a:rPr lang="es-ES" dirty="0" err="1"/>
              <a:t>Flask</a:t>
            </a:r>
            <a:r>
              <a:rPr lang="es-ES" dirty="0"/>
              <a:t>, </a:t>
            </a:r>
            <a:r>
              <a:rPr lang="es-ES" dirty="0" err="1"/>
              <a:t>render_template</a:t>
            </a:r>
            <a:endParaRPr lang="es-ES" dirty="0"/>
          </a:p>
          <a:p>
            <a:r>
              <a:rPr lang="es-ES" dirty="0"/>
              <a:t>app = </a:t>
            </a:r>
            <a:r>
              <a:rPr lang="es-ES" dirty="0" err="1"/>
              <a:t>Flask</a:t>
            </a:r>
            <a:r>
              <a:rPr lang="es-ES" dirty="0"/>
              <a:t>(__</a:t>
            </a:r>
            <a:r>
              <a:rPr lang="es-ES" dirty="0" err="1"/>
              <a:t>name</a:t>
            </a:r>
            <a:r>
              <a:rPr lang="es-ES" dirty="0"/>
              <a:t>__)</a:t>
            </a:r>
          </a:p>
          <a:p>
            <a:endParaRPr lang="es-ES" dirty="0"/>
          </a:p>
          <a:p>
            <a:r>
              <a:rPr lang="es-ES" dirty="0"/>
              <a:t>@</a:t>
            </a:r>
            <a:r>
              <a:rPr lang="es-ES" dirty="0" err="1"/>
              <a:t>app.route</a:t>
            </a:r>
            <a:r>
              <a:rPr lang="es-ES" dirty="0"/>
              <a:t>('/')</a:t>
            </a:r>
          </a:p>
          <a:p>
            <a:r>
              <a:rPr lang="es-ES" dirty="0" err="1"/>
              <a:t>def</a:t>
            </a:r>
            <a:r>
              <a:rPr lang="es-ES" dirty="0"/>
              <a:t> </a:t>
            </a:r>
            <a:r>
              <a:rPr lang="es-ES" dirty="0" err="1"/>
              <a:t>index</a:t>
            </a:r>
            <a:r>
              <a:rPr lang="es-ES" dirty="0"/>
              <a:t>():</a:t>
            </a:r>
          </a:p>
          <a:p>
            <a:r>
              <a:rPr lang="es-ES" dirty="0"/>
              <a:t>    </a:t>
            </a:r>
            <a:r>
              <a:rPr lang="es-ES" dirty="0" err="1"/>
              <a:t>return</a:t>
            </a:r>
            <a:r>
              <a:rPr lang="es-ES" dirty="0"/>
              <a:t> </a:t>
            </a:r>
            <a:r>
              <a:rPr lang="es-ES" dirty="0" err="1"/>
              <a:t>render_template</a:t>
            </a:r>
            <a:r>
              <a:rPr lang="es-ES" dirty="0"/>
              <a:t>('index.html', </a:t>
            </a:r>
            <a:r>
              <a:rPr lang="es-ES" dirty="0" err="1"/>
              <a:t>msg</a:t>
            </a:r>
            <a:r>
              <a:rPr lang="es-ES" dirty="0"/>
              <a:t>='</a:t>
            </a:r>
            <a:r>
              <a:rPr lang="en-GB" dirty="0"/>
              <a:t>Welcome to Tech Venture Bootcamp 2024</a:t>
            </a:r>
            <a:r>
              <a:rPr lang="es-ES" dirty="0"/>
              <a:t>')</a:t>
            </a:r>
          </a:p>
        </p:txBody>
      </p:sp>
      <p:pic>
        <p:nvPicPr>
          <p:cNvPr id="2" name="Imagen 1">
            <a:extLst>
              <a:ext uri="{FF2B5EF4-FFF2-40B4-BE49-F238E27FC236}">
                <a16:creationId xmlns:a16="http://schemas.microsoft.com/office/drawing/2014/main" id="{0DE91661-AA0C-4FAF-B97D-C158C925959C}"/>
              </a:ext>
            </a:extLst>
          </p:cNvPr>
          <p:cNvPicPr>
            <a:picLocks noChangeAspect="1"/>
          </p:cNvPicPr>
          <p:nvPr/>
        </p:nvPicPr>
        <p:blipFill>
          <a:blip r:embed="rId2" cstate="print"/>
          <a:stretch>
            <a:fillRect/>
          </a:stretch>
        </p:blipFill>
        <p:spPr>
          <a:xfrm>
            <a:off x="863600" y="1114284"/>
            <a:ext cx="10464800" cy="1173443"/>
          </a:xfrm>
          <a:prstGeom prst="rect">
            <a:avLst/>
          </a:prstGeom>
        </p:spPr>
      </p:pic>
    </p:spTree>
    <p:extLst>
      <p:ext uri="{BB962C8B-B14F-4D97-AF65-F5344CB8AC3E}">
        <p14:creationId xmlns:p14="http://schemas.microsoft.com/office/powerpoint/2010/main" val="21730756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45CE553-7692-492F-BDC9-FE4B7E77217E}"/>
              </a:ext>
            </a:extLst>
          </p:cNvPr>
          <p:cNvSpPr>
            <a:spLocks noGrp="1"/>
          </p:cNvSpPr>
          <p:nvPr>
            <p:ph type="title"/>
          </p:nvPr>
        </p:nvSpPr>
        <p:spPr>
          <a:xfrm>
            <a:off x="762001" y="1524001"/>
            <a:ext cx="3047999" cy="3810000"/>
          </a:xfrm>
        </p:spPr>
        <p:txBody>
          <a:bodyPr anchor="b">
            <a:normAutofit/>
          </a:bodyPr>
          <a:lstStyle/>
          <a:p>
            <a:r>
              <a:rPr lang="es-ES" dirty="0" err="1"/>
              <a:t>Outline</a:t>
            </a:r>
            <a:endParaRPr lang="es-ES" dirty="0"/>
          </a:p>
        </p:txBody>
      </p:sp>
      <p:sp>
        <p:nvSpPr>
          <p:cNvPr id="11" name="Freeform: Shape 10">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Marcador de contenido 2">
            <a:extLst>
              <a:ext uri="{FF2B5EF4-FFF2-40B4-BE49-F238E27FC236}">
                <a16:creationId xmlns:a16="http://schemas.microsoft.com/office/drawing/2014/main" id="{3D15468E-1E8D-79EC-7AAA-B6CF01D282EE}"/>
              </a:ext>
            </a:extLst>
          </p:cNvPr>
          <p:cNvGraphicFramePr>
            <a:graphicFrameLocks noGrp="1"/>
          </p:cNvGraphicFramePr>
          <p:nvPr>
            <p:ph idx="1"/>
            <p:extLst>
              <p:ext uri="{D42A27DB-BD31-4B8C-83A1-F6EECF244321}">
                <p14:modId xmlns:p14="http://schemas.microsoft.com/office/powerpoint/2010/main" val="3228870998"/>
              </p:ext>
            </p:extLst>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2544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DACC1B8-ADE7-45B5-A70B-96314EA55DC6}"/>
              </a:ext>
            </a:extLst>
          </p:cNvPr>
          <p:cNvSpPr>
            <a:spLocks noGrp="1"/>
          </p:cNvSpPr>
          <p:nvPr>
            <p:ph type="title"/>
          </p:nvPr>
        </p:nvSpPr>
        <p:spPr>
          <a:xfrm>
            <a:off x="761999" y="1021079"/>
            <a:ext cx="10667999" cy="1086018"/>
          </a:xfrm>
        </p:spPr>
        <p:txBody>
          <a:bodyPr anchor="ctr">
            <a:normAutofit/>
          </a:bodyPr>
          <a:lstStyle/>
          <a:p>
            <a:pPr algn="ctr"/>
            <a:r>
              <a:rPr lang="es-ES"/>
              <a:t>What is a framework?</a:t>
            </a:r>
          </a:p>
        </p:txBody>
      </p:sp>
      <p:sp>
        <p:nvSpPr>
          <p:cNvPr id="10" name="Freeform: Shape 9">
            <a:extLst>
              <a:ext uri="{FF2B5EF4-FFF2-40B4-BE49-F238E27FC236}">
                <a16:creationId xmlns:a16="http://schemas.microsoft.com/office/drawing/2014/main" id="{280CBF0E-1AF1-4F17-84A3-89E3F964A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34676D8-D37A-4610-BBFB-A1DC26D52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A1652EB3-3568-4DC5-8C87-DCE948D9D2E0}"/>
              </a:ext>
            </a:extLst>
          </p:cNvPr>
          <p:cNvSpPr>
            <a:spLocks noGrp="1"/>
          </p:cNvSpPr>
          <p:nvPr>
            <p:ph idx="1"/>
          </p:nvPr>
        </p:nvSpPr>
        <p:spPr>
          <a:xfrm>
            <a:off x="2407920" y="3299198"/>
            <a:ext cx="7376160" cy="2796802"/>
          </a:xfrm>
        </p:spPr>
        <p:txBody>
          <a:bodyPr>
            <a:normAutofit/>
          </a:bodyPr>
          <a:lstStyle/>
          <a:p>
            <a:pPr algn="ctr"/>
            <a:r>
              <a:rPr lang="en-GB"/>
              <a:t>A framework (or work environment) is defined as an application or set of modules that allow the agile development of applications through the contribution of libraries and/or functionalities already created.</a:t>
            </a:r>
            <a:endParaRPr lang="es-ES"/>
          </a:p>
        </p:txBody>
      </p:sp>
    </p:spTree>
    <p:extLst>
      <p:ext uri="{BB962C8B-B14F-4D97-AF65-F5344CB8AC3E}">
        <p14:creationId xmlns:p14="http://schemas.microsoft.com/office/powerpoint/2010/main" val="4281288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4C247B-B34B-44AB-9DCA-54F6DA4F9A7A}"/>
              </a:ext>
            </a:extLst>
          </p:cNvPr>
          <p:cNvSpPr>
            <a:spLocks noGrp="1"/>
          </p:cNvSpPr>
          <p:nvPr>
            <p:ph type="title"/>
          </p:nvPr>
        </p:nvSpPr>
        <p:spPr>
          <a:xfrm>
            <a:off x="1049572" y="946205"/>
            <a:ext cx="9955033" cy="1079829"/>
          </a:xfrm>
        </p:spPr>
        <p:txBody>
          <a:bodyPr anchor="ctr">
            <a:normAutofit/>
          </a:bodyPr>
          <a:lstStyle/>
          <a:p>
            <a:r>
              <a:rPr lang="es-ES" dirty="0" err="1"/>
              <a:t>Most</a:t>
            </a:r>
            <a:r>
              <a:rPr lang="es-ES" dirty="0"/>
              <a:t> Used </a:t>
            </a:r>
            <a:r>
              <a:rPr lang="es-ES" dirty="0" err="1"/>
              <a:t>Frameworks</a:t>
            </a:r>
            <a:endParaRPr lang="es-ES" dirty="0"/>
          </a:p>
        </p:txBody>
      </p:sp>
      <p:sp>
        <p:nvSpPr>
          <p:cNvPr id="3" name="Marcador de contenido 2">
            <a:extLst>
              <a:ext uri="{FF2B5EF4-FFF2-40B4-BE49-F238E27FC236}">
                <a16:creationId xmlns:a16="http://schemas.microsoft.com/office/drawing/2014/main" id="{C5898C74-3ABB-41F1-947A-FC0E31CD1876}"/>
              </a:ext>
            </a:extLst>
          </p:cNvPr>
          <p:cNvSpPr>
            <a:spLocks noGrp="1"/>
          </p:cNvSpPr>
          <p:nvPr>
            <p:ph idx="1"/>
          </p:nvPr>
        </p:nvSpPr>
        <p:spPr>
          <a:xfrm>
            <a:off x="1057522" y="3339548"/>
            <a:ext cx="7816134" cy="2943899"/>
          </a:xfrm>
        </p:spPr>
        <p:txBody>
          <a:bodyPr anchor="t">
            <a:normAutofit/>
          </a:bodyPr>
          <a:lstStyle/>
          <a:p>
            <a:r>
              <a:rPr lang="es-ES" sz="2400" dirty="0"/>
              <a:t>Python – </a:t>
            </a:r>
            <a:r>
              <a:rPr lang="es-ES" sz="2400" dirty="0">
                <a:solidFill>
                  <a:schemeClr val="accent4">
                    <a:lumMod val="60000"/>
                    <a:lumOff val="40000"/>
                  </a:schemeClr>
                </a:solidFill>
              </a:rPr>
              <a:t>Django, </a:t>
            </a:r>
            <a:r>
              <a:rPr lang="es-ES" sz="2400" dirty="0" err="1">
                <a:solidFill>
                  <a:schemeClr val="accent4">
                    <a:lumMod val="60000"/>
                    <a:lumOff val="40000"/>
                  </a:schemeClr>
                </a:solidFill>
              </a:rPr>
              <a:t>Flask</a:t>
            </a:r>
            <a:r>
              <a:rPr lang="es-ES" sz="2400" dirty="0"/>
              <a:t>, </a:t>
            </a:r>
            <a:r>
              <a:rPr lang="es-ES" sz="2400" dirty="0" err="1"/>
              <a:t>Pyramid</a:t>
            </a:r>
            <a:r>
              <a:rPr lang="es-ES" sz="2400" dirty="0"/>
              <a:t>, Web2py...</a:t>
            </a:r>
          </a:p>
          <a:p>
            <a:r>
              <a:rPr lang="en-US" sz="2400" dirty="0"/>
              <a:t>NodeJS – </a:t>
            </a:r>
            <a:r>
              <a:rPr lang="en-US" sz="2400" dirty="0">
                <a:solidFill>
                  <a:srgbClr val="FFFF00"/>
                </a:solidFill>
              </a:rPr>
              <a:t>Express</a:t>
            </a:r>
            <a:r>
              <a:rPr lang="en-US" sz="2400" dirty="0"/>
              <a:t>, Meteor... </a:t>
            </a:r>
            <a:endParaRPr lang="es-ES" sz="2400" dirty="0"/>
          </a:p>
          <a:p>
            <a:r>
              <a:rPr lang="es-ES" sz="2400" dirty="0"/>
              <a:t>Ruby – </a:t>
            </a:r>
            <a:r>
              <a:rPr lang="es-ES" sz="2400" dirty="0" err="1">
                <a:solidFill>
                  <a:srgbClr val="FFFF00"/>
                </a:solidFill>
              </a:rPr>
              <a:t>Rails</a:t>
            </a:r>
            <a:r>
              <a:rPr lang="es-ES" sz="2400" dirty="0"/>
              <a:t>, Sinatra, Hobbit...</a:t>
            </a:r>
          </a:p>
          <a:p>
            <a:r>
              <a:rPr lang="es-ES" sz="2400" dirty="0"/>
              <a:t>PHP – </a:t>
            </a:r>
            <a:r>
              <a:rPr lang="es-ES" sz="2400" dirty="0">
                <a:solidFill>
                  <a:srgbClr val="FFFF00"/>
                </a:solidFill>
              </a:rPr>
              <a:t>Laravel</a:t>
            </a:r>
            <a:r>
              <a:rPr lang="es-ES" sz="2400" dirty="0"/>
              <a:t>, </a:t>
            </a:r>
            <a:r>
              <a:rPr lang="es-ES" sz="2400" dirty="0" err="1"/>
              <a:t>Codelgniter</a:t>
            </a:r>
            <a:r>
              <a:rPr lang="es-ES" sz="2400" dirty="0"/>
              <a:t>, </a:t>
            </a:r>
            <a:r>
              <a:rPr lang="es-ES" sz="2400" dirty="0" err="1"/>
              <a:t>Symfony</a:t>
            </a:r>
            <a:r>
              <a:rPr lang="es-ES" sz="2400" dirty="0"/>
              <a:t>...</a:t>
            </a:r>
          </a:p>
          <a:p>
            <a:r>
              <a:rPr lang="es-ES" sz="2400" dirty="0"/>
              <a:t>Java – </a:t>
            </a:r>
            <a:r>
              <a:rPr lang="es-ES" sz="2400" dirty="0">
                <a:solidFill>
                  <a:srgbClr val="FFFF00"/>
                </a:solidFill>
              </a:rPr>
              <a:t>Spring</a:t>
            </a:r>
            <a:r>
              <a:rPr lang="es-ES" sz="2400" dirty="0"/>
              <a:t>, </a:t>
            </a:r>
            <a:r>
              <a:rPr lang="es-ES" sz="2400" dirty="0" err="1"/>
              <a:t>Struct</a:t>
            </a:r>
            <a:r>
              <a:rPr lang="es-ES" sz="2400" dirty="0"/>
              <a:t>...</a:t>
            </a:r>
          </a:p>
          <a:p>
            <a:r>
              <a:rPr lang="es-ES" sz="2400" dirty="0"/>
              <a:t>C</a:t>
            </a:r>
            <a:r>
              <a:rPr lang="en-US" sz="2400" dirty="0"/>
              <a:t># - </a:t>
            </a:r>
            <a:r>
              <a:rPr lang="en-US" sz="2400" dirty="0" err="1">
                <a:solidFill>
                  <a:srgbClr val="FFFF00"/>
                </a:solidFill>
              </a:rPr>
              <a:t>.Net</a:t>
            </a:r>
            <a:endParaRPr lang="en-US" sz="2400" dirty="0"/>
          </a:p>
        </p:txBody>
      </p:sp>
      <p:grpSp>
        <p:nvGrpSpPr>
          <p:cNvPr id="10" name="Group 9">
            <a:extLst>
              <a:ext uri="{FF2B5EF4-FFF2-40B4-BE49-F238E27FC236}">
                <a16:creationId xmlns:a16="http://schemas.microsoft.com/office/drawing/2014/main" id="{946904AF-CB04-4074-8038-1E84BC092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544" y="2244769"/>
            <a:ext cx="12191456" cy="2651760"/>
            <a:chOff x="476" y="-3923156"/>
            <a:chExt cx="10667524" cy="2493728"/>
          </a:xfrm>
        </p:grpSpPr>
        <p:sp>
          <p:nvSpPr>
            <p:cNvPr id="5" name="Freeform: Shape 10">
              <a:extLst>
                <a:ext uri="{FF2B5EF4-FFF2-40B4-BE49-F238E27FC236}">
                  <a16:creationId xmlns:a16="http://schemas.microsoft.com/office/drawing/2014/main" id="{4474A189-041A-4CCA-8049-673528200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Freeform: Shape 11">
              <a:extLst>
                <a:ext uri="{FF2B5EF4-FFF2-40B4-BE49-F238E27FC236}">
                  <a16:creationId xmlns:a16="http://schemas.microsoft.com/office/drawing/2014/main" id="{088DA012-BD02-4870-86EF-931F6EF42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796202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76BC36E-CC63-4149-885D-676DC65EA6C8}"/>
              </a:ext>
            </a:extLst>
          </p:cNvPr>
          <p:cNvSpPr>
            <a:spLocks noGrp="1"/>
          </p:cNvSpPr>
          <p:nvPr>
            <p:ph type="title"/>
          </p:nvPr>
        </p:nvSpPr>
        <p:spPr>
          <a:xfrm>
            <a:off x="761999" y="1021079"/>
            <a:ext cx="10667999" cy="1086018"/>
          </a:xfrm>
        </p:spPr>
        <p:txBody>
          <a:bodyPr anchor="ctr">
            <a:normAutofit/>
          </a:bodyPr>
          <a:lstStyle/>
          <a:p>
            <a:pPr algn="ctr"/>
            <a:r>
              <a:rPr lang="es-ES" dirty="0" err="1"/>
              <a:t>Why</a:t>
            </a:r>
            <a:r>
              <a:rPr lang="es-ES" dirty="0"/>
              <a:t> </a:t>
            </a:r>
            <a:r>
              <a:rPr lang="es-ES" dirty="0" err="1"/>
              <a:t>to</a:t>
            </a:r>
            <a:r>
              <a:rPr lang="es-ES" dirty="0"/>
              <a:t> use a </a:t>
            </a:r>
            <a:r>
              <a:rPr lang="es-ES" dirty="0" err="1"/>
              <a:t>framework</a:t>
            </a:r>
            <a:r>
              <a:rPr lang="es-ES" dirty="0"/>
              <a:t>?</a:t>
            </a:r>
            <a:endParaRPr lang="es-ES"/>
          </a:p>
        </p:txBody>
      </p:sp>
      <p:sp>
        <p:nvSpPr>
          <p:cNvPr id="10" name="Freeform: Shape 9">
            <a:extLst>
              <a:ext uri="{FF2B5EF4-FFF2-40B4-BE49-F238E27FC236}">
                <a16:creationId xmlns:a16="http://schemas.microsoft.com/office/drawing/2014/main" id="{280CBF0E-1AF1-4F17-84A3-89E3F964A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34676D8-D37A-4610-BBFB-A1DC26D52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AA15250C-DD41-46BA-9C7D-C6CE5E65CB57}"/>
              </a:ext>
            </a:extLst>
          </p:cNvPr>
          <p:cNvSpPr>
            <a:spLocks noGrp="1"/>
          </p:cNvSpPr>
          <p:nvPr>
            <p:ph idx="1"/>
          </p:nvPr>
        </p:nvSpPr>
        <p:spPr>
          <a:xfrm>
            <a:off x="2407920" y="3299198"/>
            <a:ext cx="7376160" cy="2796802"/>
          </a:xfrm>
        </p:spPr>
        <p:txBody>
          <a:bodyPr>
            <a:normAutofit/>
          </a:bodyPr>
          <a:lstStyle/>
          <a:p>
            <a:pPr marL="0" indent="0" algn="ctr">
              <a:buNone/>
            </a:pPr>
            <a:r>
              <a:rPr lang="en-GB" sz="2400"/>
              <a:t>There are several reasons to use frameworks:</a:t>
            </a:r>
          </a:p>
          <a:p>
            <a:pPr algn="ctr"/>
            <a:r>
              <a:rPr lang="en-GB" sz="2400"/>
              <a:t>Avoid using duplicate code.
Use best practices (Model-View-Controller).
It allows the use of advanced tools.
Faster development.</a:t>
            </a:r>
            <a:endParaRPr lang="es-ES" sz="2400"/>
          </a:p>
        </p:txBody>
      </p:sp>
    </p:spTree>
    <p:extLst>
      <p:ext uri="{BB962C8B-B14F-4D97-AF65-F5344CB8AC3E}">
        <p14:creationId xmlns:p14="http://schemas.microsoft.com/office/powerpoint/2010/main" val="3559448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FD955CF-153C-435B-81FF-CAF7E719489A}"/>
              </a:ext>
            </a:extLst>
          </p:cNvPr>
          <p:cNvSpPr>
            <a:spLocks noGrp="1"/>
          </p:cNvSpPr>
          <p:nvPr>
            <p:ph type="title"/>
          </p:nvPr>
        </p:nvSpPr>
        <p:spPr>
          <a:xfrm>
            <a:off x="761999" y="1021079"/>
            <a:ext cx="10667999" cy="1086018"/>
          </a:xfrm>
        </p:spPr>
        <p:txBody>
          <a:bodyPr anchor="ctr">
            <a:normAutofit/>
          </a:bodyPr>
          <a:lstStyle/>
          <a:p>
            <a:pPr algn="ctr"/>
            <a:r>
              <a:rPr lang="en-GB"/>
              <a:t>How to choose a framework?</a:t>
            </a:r>
            <a:endParaRPr lang="es-ES"/>
          </a:p>
        </p:txBody>
      </p:sp>
      <p:sp>
        <p:nvSpPr>
          <p:cNvPr id="10" name="Freeform: Shape 9">
            <a:extLst>
              <a:ext uri="{FF2B5EF4-FFF2-40B4-BE49-F238E27FC236}">
                <a16:creationId xmlns:a16="http://schemas.microsoft.com/office/drawing/2014/main" id="{280CBF0E-1AF1-4F17-84A3-89E3F964A9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534676D8-D37A-4610-BBFB-A1DC26D52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367198"/>
            <a:ext cx="12192000" cy="822960"/>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Marcador de contenido 2">
            <a:extLst>
              <a:ext uri="{FF2B5EF4-FFF2-40B4-BE49-F238E27FC236}">
                <a16:creationId xmlns:a16="http://schemas.microsoft.com/office/drawing/2014/main" id="{CD881786-92FB-4A9B-A0FB-9FE32948B9AD}"/>
              </a:ext>
            </a:extLst>
          </p:cNvPr>
          <p:cNvSpPr>
            <a:spLocks noGrp="1"/>
          </p:cNvSpPr>
          <p:nvPr>
            <p:ph idx="1"/>
          </p:nvPr>
        </p:nvSpPr>
        <p:spPr>
          <a:xfrm>
            <a:off x="2407920" y="3299198"/>
            <a:ext cx="7376160" cy="2796802"/>
          </a:xfrm>
        </p:spPr>
        <p:txBody>
          <a:bodyPr>
            <a:normAutofit/>
          </a:bodyPr>
          <a:lstStyle/>
          <a:p>
            <a:pPr marL="0" indent="0" algn="ctr">
              <a:buNone/>
            </a:pPr>
            <a:r>
              <a:rPr lang="en-GB" sz="2000"/>
              <a:t>Factors to consider when choosing a framework are:</a:t>
            </a:r>
          </a:p>
          <a:p>
            <a:pPr algn="ctr"/>
            <a:r>
              <a:rPr lang="en-GB" sz="2000"/>
              <a:t>Community Support
Simplicity and power
Reuse
Positioning
Security</a:t>
            </a:r>
            <a:endParaRPr lang="es-ES" sz="2000"/>
          </a:p>
        </p:txBody>
      </p:sp>
    </p:spTree>
    <p:extLst>
      <p:ext uri="{BB962C8B-B14F-4D97-AF65-F5344CB8AC3E}">
        <p14:creationId xmlns:p14="http://schemas.microsoft.com/office/powerpoint/2010/main" val="1156571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ídeo 4" descr="Green Snake">
            <a:extLst>
              <a:ext uri="{FF2B5EF4-FFF2-40B4-BE49-F238E27FC236}">
                <a16:creationId xmlns:a16="http://schemas.microsoft.com/office/drawing/2014/main" id="{D7503C75-1712-339F-0576-35F6C04F9D2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b="279"/>
          <a:stretch/>
        </p:blipFill>
        <p:spPr>
          <a:xfrm>
            <a:off x="20" y="10"/>
            <a:ext cx="12191435" cy="6857989"/>
          </a:xfrm>
          <a:prstGeom prst="rect">
            <a:avLst/>
          </a:prstGeom>
        </p:spPr>
      </p:pic>
      <p:sp>
        <p:nvSpPr>
          <p:cNvPr id="11" name="Rectangle 10">
            <a:extLst>
              <a:ext uri="{FF2B5EF4-FFF2-40B4-BE49-F238E27FC236}">
                <a16:creationId xmlns:a16="http://schemas.microsoft.com/office/drawing/2014/main" id="{117E1A5F-4E44-495B-9C48-A5314F5BA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219199"/>
            <a:ext cx="12192001" cy="4733924"/>
          </a:xfrm>
          <a:prstGeom prst="rect">
            <a:avLst/>
          </a:prstGeom>
          <a:gradFill flip="none" rotWithShape="1">
            <a:gsLst>
              <a:gs pos="41000">
                <a:srgbClr val="000000">
                  <a:alpha val="40000"/>
                </a:srgbClr>
              </a:gs>
              <a:gs pos="60000">
                <a:srgbClr val="000000">
                  <a:alpha val="40000"/>
                </a:srgbClr>
              </a:gs>
              <a:gs pos="0">
                <a:schemeClr val="bg1">
                  <a:alpha val="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44D8139-6DEE-4ABE-BFB5-42BA84A659F9}"/>
              </a:ext>
            </a:extLst>
          </p:cNvPr>
          <p:cNvSpPr>
            <a:spLocks noGrp="1"/>
          </p:cNvSpPr>
          <p:nvPr>
            <p:ph type="ctrTitle"/>
          </p:nvPr>
        </p:nvSpPr>
        <p:spPr>
          <a:xfrm>
            <a:off x="762000" y="1523999"/>
            <a:ext cx="10668000" cy="1985963"/>
          </a:xfrm>
        </p:spPr>
        <p:txBody>
          <a:bodyPr>
            <a:normAutofit/>
          </a:bodyPr>
          <a:lstStyle/>
          <a:p>
            <a:r>
              <a:rPr lang="en-GB" sz="7400">
                <a:solidFill>
                  <a:srgbClr val="FFFFFF"/>
                </a:solidFill>
              </a:rPr>
              <a:t>We will use Python Flask</a:t>
            </a:r>
            <a:endParaRPr lang="es-ES" sz="7400">
              <a:solidFill>
                <a:srgbClr val="FFFFFF"/>
              </a:solidFill>
            </a:endParaRPr>
          </a:p>
        </p:txBody>
      </p:sp>
      <p:sp>
        <p:nvSpPr>
          <p:cNvPr id="3" name="Subtítulo 2">
            <a:extLst>
              <a:ext uri="{FF2B5EF4-FFF2-40B4-BE49-F238E27FC236}">
                <a16:creationId xmlns:a16="http://schemas.microsoft.com/office/drawing/2014/main" id="{347EA46D-9DF9-4201-A37B-86CF4B45BE66}"/>
              </a:ext>
            </a:extLst>
          </p:cNvPr>
          <p:cNvSpPr>
            <a:spLocks noGrp="1"/>
          </p:cNvSpPr>
          <p:nvPr>
            <p:ph type="subTitle" idx="1"/>
          </p:nvPr>
        </p:nvSpPr>
        <p:spPr>
          <a:xfrm>
            <a:off x="762000" y="3809999"/>
            <a:ext cx="10668000" cy="1985963"/>
          </a:xfrm>
        </p:spPr>
        <p:txBody>
          <a:bodyPr>
            <a:normAutofit/>
          </a:bodyPr>
          <a:lstStyle/>
          <a:p>
            <a:r>
              <a:rPr lang="en-GB">
                <a:solidFill>
                  <a:srgbClr val="FFFFFF"/>
                </a:solidFill>
              </a:rPr>
              <a:t>For our Backend API that will connect to OpenAI API</a:t>
            </a:r>
            <a:endParaRPr lang="es-ES">
              <a:solidFill>
                <a:srgbClr val="FFFFFF"/>
              </a:solidFill>
            </a:endParaRPr>
          </a:p>
        </p:txBody>
      </p:sp>
    </p:spTree>
    <p:extLst>
      <p:ext uri="{BB962C8B-B14F-4D97-AF65-F5344CB8AC3E}">
        <p14:creationId xmlns:p14="http://schemas.microsoft.com/office/powerpoint/2010/main" val="1318199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C0507DA-847A-44E0-8802-57EF10B0B2C1}"/>
              </a:ext>
            </a:extLst>
          </p:cNvPr>
          <p:cNvSpPr>
            <a:spLocks noGrp="1"/>
          </p:cNvSpPr>
          <p:nvPr>
            <p:ph type="title"/>
          </p:nvPr>
        </p:nvSpPr>
        <p:spPr>
          <a:xfrm>
            <a:off x="1049572" y="946205"/>
            <a:ext cx="9955033" cy="1079829"/>
          </a:xfrm>
        </p:spPr>
        <p:txBody>
          <a:bodyPr anchor="ctr">
            <a:normAutofit/>
          </a:bodyPr>
          <a:lstStyle/>
          <a:p>
            <a:r>
              <a:rPr lang="es-ES" dirty="0"/>
              <a:t>WSGI vs. CGI</a:t>
            </a:r>
            <a:endParaRPr lang="es-ES"/>
          </a:p>
        </p:txBody>
      </p:sp>
      <p:sp>
        <p:nvSpPr>
          <p:cNvPr id="3" name="Marcador de texto 2">
            <a:extLst>
              <a:ext uri="{FF2B5EF4-FFF2-40B4-BE49-F238E27FC236}">
                <a16:creationId xmlns:a16="http://schemas.microsoft.com/office/drawing/2014/main" id="{631923DD-40B1-4C8A-AD92-44FD728AF39C}"/>
              </a:ext>
            </a:extLst>
          </p:cNvPr>
          <p:cNvSpPr>
            <a:spLocks noGrp="1"/>
          </p:cNvSpPr>
          <p:nvPr>
            <p:ph type="body" idx="1"/>
          </p:nvPr>
        </p:nvSpPr>
        <p:spPr>
          <a:xfrm>
            <a:off x="1057522" y="3339548"/>
            <a:ext cx="7816134" cy="2943899"/>
          </a:xfrm>
        </p:spPr>
        <p:txBody>
          <a:bodyPr anchor="t">
            <a:normAutofit/>
          </a:bodyPr>
          <a:lstStyle/>
          <a:p>
            <a:pPr fontAlgn="base"/>
            <a:r>
              <a:rPr lang="en-GB" sz="1500"/>
              <a:t>PHP uses CGI (Common Gateway Interface) executes the script as a separate process for each request and uses environment variables, stdin, and </a:t>
            </a:r>
            <a:r>
              <a:rPr lang="en-GB" sz="1500" err="1"/>
              <a:t>stdout</a:t>
            </a:r>
            <a:r>
              <a:rPr lang="en-GB" sz="1500"/>
              <a:t> to "communicate" with it.</a:t>
            </a:r>
          </a:p>
          <a:p>
            <a:pPr fontAlgn="base"/>
            <a:r>
              <a:rPr lang="en-GB" sz="1500"/>
              <a:t>
Flask uses WSGI (Web Server Gateway Interface) which runs the Python interpreter at the start of the web server, either as part of the web server process (integrated mode) or as a separate process (daemon mode), and loads the script into it. Each request results in a specific function in the script being called, and the request environment is passed as arguments to the function. All Python frameworks use WSGI.</a:t>
            </a:r>
            <a:endParaRPr lang="es-ES" sz="1500"/>
          </a:p>
        </p:txBody>
      </p:sp>
      <p:grpSp>
        <p:nvGrpSpPr>
          <p:cNvPr id="15" name="Group 9">
            <a:extLst>
              <a:ext uri="{FF2B5EF4-FFF2-40B4-BE49-F238E27FC236}">
                <a16:creationId xmlns:a16="http://schemas.microsoft.com/office/drawing/2014/main" id="{946904AF-CB04-4074-8038-1E84BC092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544" y="2244769"/>
            <a:ext cx="12191456" cy="2651760"/>
            <a:chOff x="476" y="-3923156"/>
            <a:chExt cx="10667524" cy="2493728"/>
          </a:xfrm>
        </p:grpSpPr>
        <p:sp>
          <p:nvSpPr>
            <p:cNvPr id="11" name="Freeform: Shape 10">
              <a:extLst>
                <a:ext uri="{FF2B5EF4-FFF2-40B4-BE49-F238E27FC236}">
                  <a16:creationId xmlns:a16="http://schemas.microsoft.com/office/drawing/2014/main" id="{4474A189-041A-4CCA-8049-6735282006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1">
              <a:extLst>
                <a:ext uri="{FF2B5EF4-FFF2-40B4-BE49-F238E27FC236}">
                  <a16:creationId xmlns:a16="http://schemas.microsoft.com/office/drawing/2014/main" id="{088DA012-BD02-4870-86EF-931F6EF42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0127277"/>
      </p:ext>
    </p:extLst>
  </p:cSld>
  <p:clrMapOvr>
    <a:masterClrMapping/>
  </p:clrMapOvr>
</p:sld>
</file>

<file path=ppt/theme/theme1.xml><?xml version="1.0" encoding="utf-8"?>
<a:theme xmlns:a="http://schemas.openxmlformats.org/drawingml/2006/main" name="TornVTI">
  <a:themeElements>
    <a:clrScheme name="Custom 1">
      <a:dk1>
        <a:sysClr val="windowText" lastClr="000000"/>
      </a:dk1>
      <a:lt1>
        <a:sysClr val="window" lastClr="FFFFFF"/>
      </a:lt1>
      <a:dk2>
        <a:srgbClr val="131523"/>
      </a:dk2>
      <a:lt2>
        <a:srgbClr val="E7E6E6"/>
      </a:lt2>
      <a:accent1>
        <a:srgbClr val="3FB96C"/>
      </a:accent1>
      <a:accent2>
        <a:srgbClr val="699EFA"/>
      </a:accent2>
      <a:accent3>
        <a:srgbClr val="8039C1"/>
      </a:accent3>
      <a:accent4>
        <a:srgbClr val="D1971A"/>
      </a:accent4>
      <a:accent5>
        <a:srgbClr val="E62B59"/>
      </a:accent5>
      <a:accent6>
        <a:srgbClr val="9CA2AB"/>
      </a:accent6>
      <a:hlink>
        <a:srgbClr val="FFFFFF"/>
      </a:hlink>
      <a:folHlink>
        <a:srgbClr val="57618E"/>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942</Words>
  <Application>Microsoft Office PowerPoint</Application>
  <PresentationFormat>Panorámica</PresentationFormat>
  <Paragraphs>125</Paragraphs>
  <Slides>20</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20</vt:i4>
      </vt:variant>
    </vt:vector>
  </HeadingPairs>
  <TitlesOfParts>
    <vt:vector size="27" baseType="lpstr">
      <vt:lpstr>Arial</vt:lpstr>
      <vt:lpstr>Arial Unicode MS</vt:lpstr>
      <vt:lpstr>Calibri</vt:lpstr>
      <vt:lpstr>Consolas</vt:lpstr>
      <vt:lpstr>Verdana Pro</vt:lpstr>
      <vt:lpstr>Verdana Pro Cond SemiBold</vt:lpstr>
      <vt:lpstr>TornVTI</vt:lpstr>
      <vt:lpstr>Tech Venture Bootcamp  2024</vt:lpstr>
      <vt:lpstr>Backend Frameworks  </vt:lpstr>
      <vt:lpstr>Outline</vt:lpstr>
      <vt:lpstr>What is a framework?</vt:lpstr>
      <vt:lpstr>Most Used Frameworks</vt:lpstr>
      <vt:lpstr>Why to use a framework?</vt:lpstr>
      <vt:lpstr>How to choose a framework?</vt:lpstr>
      <vt:lpstr>We will use Python Flask</vt:lpstr>
      <vt:lpstr>WSGI vs. CGI</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Frameworks Java-Spring y C#-.Net</dc:title>
  <dc:creator>Jaime</dc:creator>
  <cp:lastModifiedBy>Manoel Fernando Alonso Gadi</cp:lastModifiedBy>
  <cp:revision>49</cp:revision>
  <dcterms:created xsi:type="dcterms:W3CDTF">2021-03-01T10:06:55Z</dcterms:created>
  <dcterms:modified xsi:type="dcterms:W3CDTF">2024-03-22T09:31:53Z</dcterms:modified>
</cp:coreProperties>
</file>